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5"/>
  </p:sldMasterIdLst>
  <p:notesMasterIdLst>
    <p:notesMasterId r:id="rId27"/>
  </p:notesMasterIdLst>
  <p:handoutMasterIdLst>
    <p:handoutMasterId r:id="rId28"/>
  </p:handoutMasterIdLst>
  <p:sldIdLst>
    <p:sldId id="256" r:id="rId6"/>
    <p:sldId id="257" r:id="rId7"/>
    <p:sldId id="259" r:id="rId8"/>
    <p:sldId id="283" r:id="rId9"/>
    <p:sldId id="282" r:id="rId10"/>
    <p:sldId id="316" r:id="rId11"/>
    <p:sldId id="315" r:id="rId12"/>
    <p:sldId id="314" r:id="rId13"/>
    <p:sldId id="301" r:id="rId14"/>
    <p:sldId id="303" r:id="rId15"/>
    <p:sldId id="302" r:id="rId16"/>
    <p:sldId id="312" r:id="rId17"/>
    <p:sldId id="289" r:id="rId18"/>
    <p:sldId id="290" r:id="rId19"/>
    <p:sldId id="304" r:id="rId20"/>
    <p:sldId id="294" r:id="rId21"/>
    <p:sldId id="295" r:id="rId22"/>
    <p:sldId id="310" r:id="rId23"/>
    <p:sldId id="313" r:id="rId24"/>
    <p:sldId id="268" r:id="rId25"/>
    <p:sldId id="270" r:id="rId26"/>
  </p:sldIdLst>
  <p:sldSz cx="12192000" cy="6858000"/>
  <p:notesSz cx="6865938" cy="9540875"/>
  <p:custDataLst>
    <p:tags r:id="rId2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E1162F-746F-411F-9AB5-E0AF4719C472}" v="35" dt="2025-10-14T14:13:01.3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2" d="100"/>
          <a:sy n="52" d="100"/>
        </p:scale>
        <p:origin x="1136" y="2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478701"/>
          </a:xfrm>
          <a:prstGeom prst="rect">
            <a:avLst/>
          </a:prstGeom>
        </p:spPr>
        <p:txBody>
          <a:bodyPr vert="horz" lIns="93744" tIns="46872" rIns="93744" bIns="46872" rtlCol="0"/>
          <a:lstStyle>
            <a:lvl1pPr algn="l">
              <a:defRPr sz="1200"/>
            </a:lvl1pPr>
          </a:lstStyle>
          <a:p>
            <a:endParaRPr lang="en-GB"/>
          </a:p>
        </p:txBody>
      </p:sp>
      <p:sp>
        <p:nvSpPr>
          <p:cNvPr id="3" name="Date Placeholder 2"/>
          <p:cNvSpPr>
            <a:spLocks noGrp="1"/>
          </p:cNvSpPr>
          <p:nvPr>
            <p:ph type="dt" sz="quarter" idx="1"/>
          </p:nvPr>
        </p:nvSpPr>
        <p:spPr>
          <a:xfrm>
            <a:off x="3889109" y="0"/>
            <a:ext cx="2975240" cy="478701"/>
          </a:xfrm>
          <a:prstGeom prst="rect">
            <a:avLst/>
          </a:prstGeom>
        </p:spPr>
        <p:txBody>
          <a:bodyPr vert="horz" lIns="93744" tIns="46872" rIns="93744" bIns="46872" rtlCol="0"/>
          <a:lstStyle>
            <a:lvl1pPr algn="r">
              <a:defRPr sz="1200"/>
            </a:lvl1pPr>
          </a:lstStyle>
          <a:p>
            <a:fld id="{DEAD0785-1732-482B-9269-D596BB59119A}" type="datetimeFigureOut">
              <a:rPr lang="en-GB" smtClean="0"/>
              <a:t>23/09/2025</a:t>
            </a:fld>
            <a:endParaRPr lang="en-GB"/>
          </a:p>
        </p:txBody>
      </p:sp>
      <p:sp>
        <p:nvSpPr>
          <p:cNvPr id="4" name="Footer Placeholder 3"/>
          <p:cNvSpPr>
            <a:spLocks noGrp="1"/>
          </p:cNvSpPr>
          <p:nvPr>
            <p:ph type="ftr" sz="quarter" idx="2"/>
          </p:nvPr>
        </p:nvSpPr>
        <p:spPr>
          <a:xfrm>
            <a:off x="0" y="9062176"/>
            <a:ext cx="2975240" cy="478700"/>
          </a:xfrm>
          <a:prstGeom prst="rect">
            <a:avLst/>
          </a:prstGeom>
        </p:spPr>
        <p:txBody>
          <a:bodyPr vert="horz" lIns="93744" tIns="46872" rIns="93744" bIns="46872" rtlCol="0" anchor="b"/>
          <a:lstStyle>
            <a:lvl1pPr algn="l">
              <a:defRPr sz="1200"/>
            </a:lvl1pPr>
          </a:lstStyle>
          <a:p>
            <a:endParaRPr lang="en-GB"/>
          </a:p>
        </p:txBody>
      </p:sp>
      <p:sp>
        <p:nvSpPr>
          <p:cNvPr id="5" name="Slide Number Placeholder 4"/>
          <p:cNvSpPr>
            <a:spLocks noGrp="1"/>
          </p:cNvSpPr>
          <p:nvPr>
            <p:ph type="sldNum" sz="quarter" idx="3"/>
          </p:nvPr>
        </p:nvSpPr>
        <p:spPr>
          <a:xfrm>
            <a:off x="3889109" y="9062176"/>
            <a:ext cx="2975240" cy="478700"/>
          </a:xfrm>
          <a:prstGeom prst="rect">
            <a:avLst/>
          </a:prstGeom>
        </p:spPr>
        <p:txBody>
          <a:bodyPr vert="horz" lIns="93744" tIns="46872" rIns="93744" bIns="46872" rtlCol="0" anchor="b"/>
          <a:lstStyle>
            <a:lvl1pPr algn="r">
              <a:defRPr sz="1200"/>
            </a:lvl1pPr>
          </a:lstStyle>
          <a:p>
            <a:fld id="{2205D90E-905D-4044-8345-A4797C9A8B2C}" type="slidenum">
              <a:rPr lang="en-GB" smtClean="0"/>
              <a:t>‹#›</a:t>
            </a:fld>
            <a:endParaRPr lang="en-GB"/>
          </a:p>
        </p:txBody>
      </p:sp>
    </p:spTree>
    <p:extLst>
      <p:ext uri="{BB962C8B-B14F-4D97-AF65-F5344CB8AC3E}">
        <p14:creationId xmlns:p14="http://schemas.microsoft.com/office/powerpoint/2010/main" val="20824958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478701"/>
          </a:xfrm>
          <a:prstGeom prst="rect">
            <a:avLst/>
          </a:prstGeom>
        </p:spPr>
        <p:txBody>
          <a:bodyPr vert="horz" lIns="93744" tIns="46872" rIns="93744" bIns="46872" rtlCol="0"/>
          <a:lstStyle>
            <a:lvl1pPr algn="l">
              <a:defRPr sz="1200"/>
            </a:lvl1pPr>
          </a:lstStyle>
          <a:p>
            <a:endParaRPr lang="en-GB"/>
          </a:p>
        </p:txBody>
      </p:sp>
      <p:sp>
        <p:nvSpPr>
          <p:cNvPr id="3" name="Date Placeholder 2"/>
          <p:cNvSpPr>
            <a:spLocks noGrp="1"/>
          </p:cNvSpPr>
          <p:nvPr>
            <p:ph type="dt" idx="1"/>
          </p:nvPr>
        </p:nvSpPr>
        <p:spPr>
          <a:xfrm>
            <a:off x="3889109" y="0"/>
            <a:ext cx="2975240" cy="478701"/>
          </a:xfrm>
          <a:prstGeom prst="rect">
            <a:avLst/>
          </a:prstGeom>
        </p:spPr>
        <p:txBody>
          <a:bodyPr vert="horz" lIns="93744" tIns="46872" rIns="93744" bIns="46872" rtlCol="0"/>
          <a:lstStyle>
            <a:lvl1pPr algn="r">
              <a:defRPr sz="1200"/>
            </a:lvl1pPr>
          </a:lstStyle>
          <a:p>
            <a:fld id="{6AE3EBA0-BC02-4565-8A0C-5B472F4DC7AB}" type="datetimeFigureOut">
              <a:rPr lang="en-GB" smtClean="0"/>
              <a:t>21/08/2025</a:t>
            </a:fld>
            <a:endParaRPr lang="en-GB"/>
          </a:p>
        </p:txBody>
      </p:sp>
      <p:sp>
        <p:nvSpPr>
          <p:cNvPr id="4" name="Slide Image Placeholder 3"/>
          <p:cNvSpPr>
            <a:spLocks noGrp="1" noRot="1" noChangeAspect="1"/>
          </p:cNvSpPr>
          <p:nvPr>
            <p:ph type="sldImg" idx="2"/>
          </p:nvPr>
        </p:nvSpPr>
        <p:spPr>
          <a:xfrm>
            <a:off x="571500" y="1192213"/>
            <a:ext cx="5724525" cy="3221037"/>
          </a:xfrm>
          <a:prstGeom prst="rect">
            <a:avLst/>
          </a:prstGeom>
          <a:noFill/>
          <a:ln w="12700">
            <a:solidFill>
              <a:prstClr val="black"/>
            </a:solidFill>
          </a:ln>
        </p:spPr>
      </p:sp>
      <p:sp>
        <p:nvSpPr>
          <p:cNvPr id="5" name="Notes Placeholder 4"/>
          <p:cNvSpPr>
            <a:spLocks noGrp="1"/>
          </p:cNvSpPr>
          <p:nvPr>
            <p:ph type="body" sz="quarter" idx="3"/>
          </p:nvPr>
        </p:nvSpPr>
        <p:spPr>
          <a:xfrm>
            <a:off x="686594" y="4591546"/>
            <a:ext cx="5492750" cy="3756720"/>
          </a:xfrm>
          <a:prstGeom prst="rect">
            <a:avLst/>
          </a:prstGeom>
        </p:spPr>
        <p:txBody>
          <a:bodyPr vert="horz" lIns="93744" tIns="46872" rIns="93744" bIns="4687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062176"/>
            <a:ext cx="2975240" cy="478700"/>
          </a:xfrm>
          <a:prstGeom prst="rect">
            <a:avLst/>
          </a:prstGeom>
        </p:spPr>
        <p:txBody>
          <a:bodyPr vert="horz" lIns="93744" tIns="46872" rIns="93744" bIns="46872" rtlCol="0" anchor="b"/>
          <a:lstStyle>
            <a:lvl1pPr algn="l">
              <a:defRPr sz="1200"/>
            </a:lvl1pPr>
          </a:lstStyle>
          <a:p>
            <a:endParaRPr lang="en-GB"/>
          </a:p>
        </p:txBody>
      </p:sp>
      <p:sp>
        <p:nvSpPr>
          <p:cNvPr id="7" name="Slide Number Placeholder 6"/>
          <p:cNvSpPr>
            <a:spLocks noGrp="1"/>
          </p:cNvSpPr>
          <p:nvPr>
            <p:ph type="sldNum" sz="quarter" idx="5"/>
          </p:nvPr>
        </p:nvSpPr>
        <p:spPr>
          <a:xfrm>
            <a:off x="3889109" y="9062176"/>
            <a:ext cx="2975240" cy="478700"/>
          </a:xfrm>
          <a:prstGeom prst="rect">
            <a:avLst/>
          </a:prstGeom>
        </p:spPr>
        <p:txBody>
          <a:bodyPr vert="horz" lIns="93744" tIns="46872" rIns="93744" bIns="46872" rtlCol="0" anchor="b"/>
          <a:lstStyle>
            <a:lvl1pPr algn="r">
              <a:defRPr sz="1200"/>
            </a:lvl1pPr>
          </a:lstStyle>
          <a:p>
            <a:fld id="{6351587A-D537-4654-AF35-8989AD2CEA4A}" type="slidenum">
              <a:rPr lang="en-GB" smtClean="0"/>
              <a:t>‹#›</a:t>
            </a:fld>
            <a:endParaRPr lang="en-GB"/>
          </a:p>
        </p:txBody>
      </p:sp>
    </p:spTree>
    <p:extLst>
      <p:ext uri="{BB962C8B-B14F-4D97-AF65-F5344CB8AC3E}">
        <p14:creationId xmlns:p14="http://schemas.microsoft.com/office/powerpoint/2010/main" val="53055673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706319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521D52F-3C27-4B75-BDB6-71295450865F}"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351957074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B7EBF0-756E-4AFD-8BC0-DD06B7A0CED3}"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587039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E98072-0669-48FA-B2F9-4001C3362D73}"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19936895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FFEE63-3452-4168-A530-4EC2F0E0EC42}"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426295566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BFACEC-5AEA-446D-9406-B69AB692AB1F}"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2756584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8731D7-F067-4117-85AB-5571B70B42D1}"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596335124"/>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BC9942-7EB4-4BC4-85B6-4D38972937C4}"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4028176419"/>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FD2538-8FC0-4C19-BF28-8057D26BA231}"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369816088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1171E7-4137-4CD7-8407-B6B443A24E6B}"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346328966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273011-FD23-445E-9780-0F7C0D7C5DA2}" type="datetime1">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42626582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9DEE85-2D9F-4944-BEFA-FF7632AECBD2}" type="datetime1">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409261779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BB5A035-475C-4250-AB17-E46E5A6500D8}" type="datetime1">
              <a:rPr lang="en-GB" smtClean="0"/>
              <a:t>24/09/2025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73700625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FC49CCA-7AF4-4DF7-903C-FE924A87AE0C}" type="datetime1">
              <a:rPr lang="en-GB" smtClean="0"/>
              <a:t>24/09/2025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52002598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4A09E-E700-4671-816A-3292F239B648}" type="datetime1">
              <a:rPr lang="en-GB" smtClean="0"/>
              <a:t>24/09/2025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258335343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C15C88-810B-446F-B4E2-7C832D05097B}" type="datetime1">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422208121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3423C0-427C-4203-87E5-599E6C23946E}" type="datetime1">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884C93-C5C4-4550-A833-7D554E44A64F}" type="slidenum">
              <a:rPr lang="en-GB" smtClean="0"/>
              <a:t>‹#›</a:t>
            </a:fld>
            <a:endParaRPr lang="en-GB"/>
          </a:p>
        </p:txBody>
      </p:sp>
    </p:spTree>
    <p:extLst>
      <p:ext uri="{BB962C8B-B14F-4D97-AF65-F5344CB8AC3E}">
        <p14:creationId xmlns:p14="http://schemas.microsoft.com/office/powerpoint/2010/main" val="407579751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9E8B13-C032-4FF4-9650-5A084CBDF323}" type="datetime1">
              <a:rPr lang="en-GB" smtClean="0"/>
              <a:t>24/09/2025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884C93-C5C4-4550-A833-7D554E44A64F}" type="slidenum">
              <a:rPr lang="en-GB" smtClean="0"/>
              <a:t>‹#›</a:t>
            </a:fld>
            <a:endParaRPr lang="en-GB"/>
          </a:p>
        </p:txBody>
      </p:sp>
    </p:spTree>
    <p:extLst>
      <p:ext uri="{BB962C8B-B14F-4D97-AF65-F5344CB8AC3E}">
        <p14:creationId xmlns:p14="http://schemas.microsoft.com/office/powerpoint/2010/main" val="191431987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ransition/>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3417" y="1601345"/>
            <a:ext cx="7766936" cy="1646302"/>
          </a:xfrm>
        </p:spPr>
        <p:txBody>
          <a:bodyPr/>
          <a:lstStyle/>
          <a:p>
            <a:pPr algn="ctr"/>
            <a:r>
              <a:rPr lang="en-GB" sz="6000" dirty="0">
                <a:solidFill>
                  <a:srgbClr val="00B0F0"/>
                </a:solidFill>
              </a:rPr>
              <a:t>Induction</a:t>
            </a:r>
            <a:r>
              <a:rPr lang="en-GB" sz="6000" dirty="0"/>
              <a:t> </a:t>
            </a:r>
            <a:r>
              <a:rPr lang="en-GB" sz="6000" dirty="0">
                <a:solidFill>
                  <a:srgbClr val="00B0F0"/>
                </a:solidFill>
              </a:rPr>
              <a:t>Training</a:t>
            </a:r>
          </a:p>
        </p:txBody>
      </p:sp>
      <p:pic>
        <p:nvPicPr>
          <p:cNvPr id="4" name="Picture 3"/>
          <p:cNvPicPr>
            <a:picLocks noChangeAspect="1"/>
          </p:cNvPicPr>
          <p:nvPr/>
        </p:nvPicPr>
        <p:blipFill>
          <a:blip r:embed="rId3"/>
          <a:stretch>
            <a:fillRect/>
          </a:stretch>
        </p:blipFill>
        <p:spPr>
          <a:xfrm>
            <a:off x="2917997" y="3730104"/>
            <a:ext cx="5057775" cy="914400"/>
          </a:xfrm>
          <a:prstGeom prst="rect">
            <a:avLst/>
          </a:prstGeom>
          <a:effectLst>
            <a:outerShdw blurRad="50800" dist="76200" dir="2700000" algn="tl" rotWithShape="0">
              <a:prstClr val="black">
                <a:alpha val="40000"/>
              </a:prstClr>
            </a:outerShdw>
          </a:effectLst>
        </p:spPr>
      </p:pic>
      <p:sp>
        <p:nvSpPr>
          <p:cNvPr id="3" name="Slide Number Placeholder 2">
            <a:extLst>
              <a:ext uri="{FF2B5EF4-FFF2-40B4-BE49-F238E27FC236}">
                <a16:creationId xmlns:a16="http://schemas.microsoft.com/office/drawing/2014/main" id="{828A8CAD-6EC6-A815-AB6F-32BC8F8249BB}"/>
              </a:ext>
            </a:extLst>
          </p:cNvPr>
          <p:cNvSpPr>
            <a:spLocks noGrp="1"/>
          </p:cNvSpPr>
          <p:nvPr>
            <p:ph type="sldNum" sz="quarter" idx="12"/>
          </p:nvPr>
        </p:nvSpPr>
        <p:spPr/>
        <p:txBody>
          <a:bodyPr/>
          <a:lstStyle/>
          <a:p>
            <a:fld id="{51884C93-C5C4-4550-A833-7D554E44A64F}" type="slidenum">
              <a:rPr lang="en-GB" smtClean="0"/>
              <a:t>1</a:t>
            </a:fld>
            <a:endParaRPr lang="en-GB"/>
          </a:p>
        </p:txBody>
      </p:sp>
    </p:spTree>
    <p:extLst>
      <p:ext uri="{BB962C8B-B14F-4D97-AF65-F5344CB8AC3E}">
        <p14:creationId xmlns:p14="http://schemas.microsoft.com/office/powerpoint/2010/main" val="322593522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372F3-384F-4F4B-8EAD-6E9952ACBA40}"/>
              </a:ext>
            </a:extLst>
          </p:cNvPr>
          <p:cNvSpPr>
            <a:spLocks noGrp="1"/>
          </p:cNvSpPr>
          <p:nvPr>
            <p:ph type="title"/>
          </p:nvPr>
        </p:nvSpPr>
        <p:spPr/>
        <p:txBody>
          <a:bodyPr/>
          <a:lstStyle/>
          <a:p>
            <a:r>
              <a:rPr lang="en-GB" dirty="0">
                <a:solidFill>
                  <a:srgbClr val="00B0F0"/>
                </a:solidFill>
              </a:rPr>
              <a:t>Custody - Care and treatment of DPs</a:t>
            </a:r>
            <a:endParaRPr lang="en-US" dirty="0">
              <a:solidFill>
                <a:srgbClr val="00B0F0"/>
              </a:solidFill>
            </a:endParaRPr>
          </a:p>
        </p:txBody>
      </p:sp>
      <p:sp>
        <p:nvSpPr>
          <p:cNvPr id="3" name="Content Placeholder 2">
            <a:extLst>
              <a:ext uri="{FF2B5EF4-FFF2-40B4-BE49-F238E27FC236}">
                <a16:creationId xmlns:a16="http://schemas.microsoft.com/office/drawing/2014/main" id="{FEB8BCD1-56F2-764C-A3DB-C9E4D3E2D4B7}"/>
              </a:ext>
            </a:extLst>
          </p:cNvPr>
          <p:cNvSpPr>
            <a:spLocks noGrp="1"/>
          </p:cNvSpPr>
          <p:nvPr>
            <p:ph idx="1"/>
          </p:nvPr>
        </p:nvSpPr>
        <p:spPr>
          <a:xfrm>
            <a:off x="677334" y="1691780"/>
            <a:ext cx="8596668" cy="4643120"/>
          </a:xfrm>
        </p:spPr>
        <p:txBody>
          <a:bodyPr>
            <a:normAutofit lnSpcReduction="10000"/>
          </a:bodyPr>
          <a:lstStyle/>
          <a:p>
            <a:r>
              <a:rPr lang="en-GB" dirty="0"/>
              <a:t>Custody is all about the welfare of the DP. At this point things have only been alleged. </a:t>
            </a:r>
          </a:p>
          <a:p>
            <a:r>
              <a:rPr lang="en-GB" dirty="0"/>
              <a:t>DPs have the right to read the Code of Practice. Some do ask, few read it!</a:t>
            </a:r>
          </a:p>
          <a:p>
            <a:r>
              <a:rPr lang="en-GB" dirty="0"/>
              <a:t>Ensure the DP has appropriate food and drink. They are likely to be held for some hours.</a:t>
            </a:r>
          </a:p>
          <a:p>
            <a:r>
              <a:rPr lang="en-GB" dirty="0"/>
              <a:t>They cannot smoke but the HCP may offer a nicotine lozenge.</a:t>
            </a:r>
          </a:p>
          <a:p>
            <a:r>
              <a:rPr lang="en-GB" dirty="0"/>
              <a:t>They may be offered time in the exercise yard.</a:t>
            </a:r>
          </a:p>
          <a:p>
            <a:r>
              <a:rPr lang="en-GB" dirty="0"/>
              <a:t>They are entitled to a shower.</a:t>
            </a:r>
          </a:p>
          <a:p>
            <a:r>
              <a:rPr lang="en-GB" dirty="0"/>
              <a:t>Females should have been offered sanitary protection and is often asked by a female officer or health professional. The DP may not wish to discuss it with a male.</a:t>
            </a:r>
          </a:p>
          <a:p>
            <a:r>
              <a:rPr lang="en-GB" dirty="0"/>
              <a:t>Young DPs will be given rest periods. Don’t feel you have to stay.</a:t>
            </a:r>
          </a:p>
          <a:p>
            <a:r>
              <a:rPr lang="en-GB" dirty="0"/>
              <a:t>Engage the DP in conversation – general chit chat, remember don’t discuss the case.</a:t>
            </a:r>
            <a:endParaRPr lang="en-US" dirty="0"/>
          </a:p>
        </p:txBody>
      </p:sp>
      <p:sp>
        <p:nvSpPr>
          <p:cNvPr id="5" name="Slide Number Placeholder 4">
            <a:extLst>
              <a:ext uri="{FF2B5EF4-FFF2-40B4-BE49-F238E27FC236}">
                <a16:creationId xmlns:a16="http://schemas.microsoft.com/office/drawing/2014/main" id="{7B5B729C-CFEE-26C9-2CA3-75261678E8C7}"/>
              </a:ext>
            </a:extLst>
          </p:cNvPr>
          <p:cNvSpPr>
            <a:spLocks noGrp="1"/>
          </p:cNvSpPr>
          <p:nvPr>
            <p:ph type="sldNum" sz="quarter" idx="12"/>
          </p:nvPr>
        </p:nvSpPr>
        <p:spPr/>
        <p:txBody>
          <a:bodyPr/>
          <a:lstStyle/>
          <a:p>
            <a:fld id="{51884C93-C5C4-4550-A833-7D554E44A64F}" type="slidenum">
              <a:rPr lang="en-GB" smtClean="0"/>
              <a:t>10</a:t>
            </a:fld>
            <a:endParaRPr lang="en-GB"/>
          </a:p>
        </p:txBody>
      </p:sp>
      <p:pic>
        <p:nvPicPr>
          <p:cNvPr id="6" name="Picture 5">
            <a:extLst>
              <a:ext uri="{FF2B5EF4-FFF2-40B4-BE49-F238E27FC236}">
                <a16:creationId xmlns:a16="http://schemas.microsoft.com/office/drawing/2014/main" id="{7FB32559-D73D-9234-0B7F-A244FB06C402}"/>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28955745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5FFF9-31C5-FE44-9B0B-3D5F98E3BBAF}"/>
              </a:ext>
            </a:extLst>
          </p:cNvPr>
          <p:cNvSpPr>
            <a:spLocks noGrp="1"/>
          </p:cNvSpPr>
          <p:nvPr>
            <p:ph type="title"/>
          </p:nvPr>
        </p:nvSpPr>
        <p:spPr/>
        <p:txBody>
          <a:bodyPr/>
          <a:lstStyle/>
          <a:p>
            <a:r>
              <a:rPr lang="en-GB" dirty="0">
                <a:solidFill>
                  <a:srgbClr val="00B0F0"/>
                </a:solidFill>
              </a:rPr>
              <a:t>Right to be held incommunicado and legal advice</a:t>
            </a:r>
            <a:endParaRPr lang="en-US" dirty="0">
              <a:solidFill>
                <a:srgbClr val="00B0F0"/>
              </a:solidFill>
            </a:endParaRPr>
          </a:p>
        </p:txBody>
      </p:sp>
      <p:sp>
        <p:nvSpPr>
          <p:cNvPr id="3" name="Content Placeholder 2">
            <a:extLst>
              <a:ext uri="{FF2B5EF4-FFF2-40B4-BE49-F238E27FC236}">
                <a16:creationId xmlns:a16="http://schemas.microsoft.com/office/drawing/2014/main" id="{02F49AF6-0F3B-E84F-B503-4E286D388EBC}"/>
              </a:ext>
            </a:extLst>
          </p:cNvPr>
          <p:cNvSpPr>
            <a:spLocks noGrp="1"/>
          </p:cNvSpPr>
          <p:nvPr>
            <p:ph idx="1"/>
          </p:nvPr>
        </p:nvSpPr>
        <p:spPr>
          <a:xfrm>
            <a:off x="677334" y="1802295"/>
            <a:ext cx="8596668" cy="4239067"/>
          </a:xfrm>
        </p:spPr>
        <p:txBody>
          <a:bodyPr>
            <a:normAutofit/>
          </a:bodyPr>
          <a:lstStyle/>
          <a:p>
            <a:pPr marL="0" indent="0">
              <a:buNone/>
            </a:pPr>
            <a:endParaRPr lang="en-GB" dirty="0"/>
          </a:p>
          <a:p>
            <a:pPr marL="0" indent="0">
              <a:buNone/>
            </a:pPr>
            <a:r>
              <a:rPr lang="en-GB" dirty="0">
                <a:solidFill>
                  <a:schemeClr val="tx1"/>
                </a:solidFill>
              </a:rPr>
              <a:t>DPs may be able to make a phone call but the person they nominate could be a victim or a potential suspect. If more than one person has been arrested there is potential for sharing of information so contact will be temporarily denied.</a:t>
            </a:r>
          </a:p>
          <a:p>
            <a:pPr marL="0" indent="0">
              <a:buNone/>
            </a:pPr>
            <a:r>
              <a:rPr lang="en-GB" dirty="0">
                <a:solidFill>
                  <a:schemeClr val="tx1"/>
                </a:solidFill>
              </a:rPr>
              <a:t>Frequently DPs will say they don’t want a solicitor because they think they will be released more quickly, or they think they are innocent. Solicitors are free whilst in custody and should always be consulted.  AA’s do not give any legal advice. </a:t>
            </a:r>
          </a:p>
        </p:txBody>
      </p:sp>
      <p:sp>
        <p:nvSpPr>
          <p:cNvPr id="6" name="Slide Number Placeholder 5">
            <a:extLst>
              <a:ext uri="{FF2B5EF4-FFF2-40B4-BE49-F238E27FC236}">
                <a16:creationId xmlns:a16="http://schemas.microsoft.com/office/drawing/2014/main" id="{0FB9F160-A7D0-1EE2-8F0A-A4676D787A37}"/>
              </a:ext>
            </a:extLst>
          </p:cNvPr>
          <p:cNvSpPr>
            <a:spLocks noGrp="1"/>
          </p:cNvSpPr>
          <p:nvPr>
            <p:ph type="sldNum" sz="quarter" idx="12"/>
          </p:nvPr>
        </p:nvSpPr>
        <p:spPr/>
        <p:txBody>
          <a:bodyPr/>
          <a:lstStyle/>
          <a:p>
            <a:fld id="{51884C93-C5C4-4550-A833-7D554E44A64F}" type="slidenum">
              <a:rPr lang="en-GB" smtClean="0"/>
              <a:t>11</a:t>
            </a:fld>
            <a:endParaRPr lang="en-GB"/>
          </a:p>
        </p:txBody>
      </p:sp>
      <p:pic>
        <p:nvPicPr>
          <p:cNvPr id="8" name="Picture 7">
            <a:extLst>
              <a:ext uri="{FF2B5EF4-FFF2-40B4-BE49-F238E27FC236}">
                <a16:creationId xmlns:a16="http://schemas.microsoft.com/office/drawing/2014/main" id="{6B2F59CE-B2FA-B4B8-7FE9-D4E1EF144F6B}"/>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346873488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38A2055-B9DB-09F8-D24C-8235CBC34CF8}"/>
              </a:ext>
            </a:extLst>
          </p:cNvPr>
          <p:cNvSpPr>
            <a:spLocks noGrp="1"/>
          </p:cNvSpPr>
          <p:nvPr>
            <p:ph type="title"/>
          </p:nvPr>
        </p:nvSpPr>
        <p:spPr>
          <a:xfrm>
            <a:off x="677334" y="560172"/>
            <a:ext cx="8596668" cy="1320800"/>
          </a:xfrm>
        </p:spPr>
        <p:txBody>
          <a:bodyPr/>
          <a:lstStyle/>
          <a:p>
            <a:r>
              <a:rPr lang="en-GB" dirty="0">
                <a:solidFill>
                  <a:srgbClr val="00B0F0"/>
                </a:solidFill>
              </a:rPr>
              <a:t>DP and Solicitors </a:t>
            </a:r>
          </a:p>
        </p:txBody>
      </p:sp>
      <p:sp>
        <p:nvSpPr>
          <p:cNvPr id="8" name="TextBox 7">
            <a:extLst>
              <a:ext uri="{FF2B5EF4-FFF2-40B4-BE49-F238E27FC236}">
                <a16:creationId xmlns:a16="http://schemas.microsoft.com/office/drawing/2014/main" id="{98A304C1-6AC6-71BB-9041-4D61747F3F70}"/>
              </a:ext>
            </a:extLst>
          </p:cNvPr>
          <p:cNvSpPr txBox="1"/>
          <p:nvPr/>
        </p:nvSpPr>
        <p:spPr>
          <a:xfrm>
            <a:off x="677334" y="1592124"/>
            <a:ext cx="8812655" cy="3693319"/>
          </a:xfrm>
          <a:prstGeom prst="rect">
            <a:avLst/>
          </a:prstGeom>
          <a:noFill/>
        </p:spPr>
        <p:txBody>
          <a:bodyPr wrap="square" rtlCol="0">
            <a:spAutoFit/>
          </a:bodyPr>
          <a:lstStyle/>
          <a:p>
            <a:pPr marL="285750" indent="-285750">
              <a:buClr>
                <a:srgbClr val="92D050"/>
              </a:buClr>
              <a:buSzPct val="80000"/>
              <a:buFont typeface="Wingdings 3" panose="05040102010807070707" pitchFamily="18" charset="2"/>
              <a:buChar char="u"/>
            </a:pPr>
            <a:r>
              <a:rPr lang="en-GB" sz="1800" dirty="0">
                <a:effectLst/>
                <a:ea typeface="Aptos" panose="020B0004020202020204" pitchFamily="34" charset="0"/>
                <a:cs typeface="Times New Roman" panose="02020603050405020304" pitchFamily="18" charset="0"/>
              </a:rPr>
              <a:t>It is SAAVS policy to request that a solicitor attends for all DP’s. It is a legal requirement for any child under 18.</a:t>
            </a:r>
          </a:p>
          <a:p>
            <a:pPr marL="285750" indent="-285750">
              <a:buClr>
                <a:srgbClr val="92D050"/>
              </a:buClr>
              <a:buSzPct val="80000"/>
              <a:buFont typeface="Wingdings 3" panose="05040102010807070707" pitchFamily="18" charset="2"/>
              <a:buChar char="u"/>
            </a:pPr>
            <a:endParaRPr lang="en-GB" sz="1800" dirty="0">
              <a:effectLst/>
              <a:ea typeface="Aptos" panose="020B0004020202020204" pitchFamily="34" charset="0"/>
              <a:cs typeface="Times New Roman" panose="02020603050405020304" pitchFamily="18" charset="0"/>
            </a:endParaRPr>
          </a:p>
          <a:p>
            <a:pPr marL="285750" indent="-285750">
              <a:buClr>
                <a:srgbClr val="92D050"/>
              </a:buClr>
              <a:buSzPct val="80000"/>
              <a:buFont typeface="Wingdings 3" panose="05040102010807070707" pitchFamily="18" charset="2"/>
              <a:buChar char="u"/>
            </a:pPr>
            <a:r>
              <a:rPr lang="en-GB" sz="1800" dirty="0">
                <a:effectLst/>
                <a:ea typeface="Aptos" panose="020B0004020202020204" pitchFamily="34" charset="0"/>
                <a:cs typeface="Times New Roman" panose="02020603050405020304" pitchFamily="18" charset="0"/>
              </a:rPr>
              <a:t>Disclosure is given to the solicitor/legal rep</a:t>
            </a:r>
          </a:p>
          <a:p>
            <a:pPr marL="285750" indent="-285750">
              <a:buClr>
                <a:srgbClr val="92D050"/>
              </a:buClr>
              <a:buSzPct val="80000"/>
              <a:buFont typeface="Wingdings 3" panose="05040102010807070707" pitchFamily="18" charset="2"/>
              <a:buChar char="u"/>
            </a:pPr>
            <a:endParaRPr lang="en-GB" sz="1800" dirty="0">
              <a:effectLst/>
              <a:ea typeface="Aptos" panose="020B0004020202020204" pitchFamily="34" charset="0"/>
              <a:cs typeface="Times New Roman" panose="02020603050405020304" pitchFamily="18" charset="0"/>
            </a:endParaRPr>
          </a:p>
          <a:p>
            <a:pPr marL="285750" indent="-285750">
              <a:buClr>
                <a:srgbClr val="92D050"/>
              </a:buClr>
              <a:buSzPct val="80000"/>
              <a:buFont typeface="Wingdings 3" panose="05040102010807070707" pitchFamily="18" charset="2"/>
              <a:buChar char="u"/>
            </a:pPr>
            <a:r>
              <a:rPr lang="en-GB" sz="1800" dirty="0">
                <a:effectLst/>
                <a:ea typeface="Aptos" panose="020B0004020202020204" pitchFamily="34" charset="0"/>
                <a:cs typeface="Times New Roman" panose="02020603050405020304" pitchFamily="18" charset="0"/>
              </a:rPr>
              <a:t>DP’s will have a private &amp; confidential meeting with their solicitor prior to interview</a:t>
            </a:r>
          </a:p>
          <a:p>
            <a:pPr marL="285750" indent="-285750">
              <a:buClr>
                <a:srgbClr val="92D050"/>
              </a:buClr>
              <a:buSzPct val="80000"/>
              <a:buFont typeface="Wingdings 3" panose="05040102010807070707" pitchFamily="18" charset="2"/>
              <a:buChar char="u"/>
            </a:pPr>
            <a:endParaRPr lang="en-GB" dirty="0">
              <a:ea typeface="Aptos" panose="020B0004020202020204" pitchFamily="34" charset="0"/>
              <a:cs typeface="Times New Roman" panose="02020603050405020304" pitchFamily="18" charset="0"/>
            </a:endParaRPr>
          </a:p>
          <a:p>
            <a:pPr marL="285750" indent="-285750">
              <a:buClr>
                <a:srgbClr val="92D050"/>
              </a:buClr>
              <a:buSzPct val="80000"/>
              <a:buFont typeface="Wingdings 3" panose="05040102010807070707" pitchFamily="18" charset="2"/>
              <a:buChar char="u"/>
            </a:pPr>
            <a:r>
              <a:rPr lang="en-GB" sz="1800" kern="100" dirty="0">
                <a:effectLst/>
                <a:ea typeface="Aptos" panose="020B0004020202020204" pitchFamily="34" charset="0"/>
                <a:cs typeface="Times New Roman" panose="02020603050405020304" pitchFamily="18" charset="0"/>
              </a:rPr>
              <a:t>AA’s do not normally attend a solicitor’s meeting with the DP – we do not have Legal Privilege</a:t>
            </a:r>
          </a:p>
          <a:p>
            <a:pPr marL="285750" indent="-285750">
              <a:buClr>
                <a:srgbClr val="92D050"/>
              </a:buClr>
              <a:buSzPct val="80000"/>
              <a:buFont typeface="Wingdings 3" panose="05040102010807070707" pitchFamily="18" charset="2"/>
              <a:buChar char="u"/>
            </a:pPr>
            <a:endParaRPr lang="en-GB" sz="1800" b="1" dirty="0">
              <a:effectLst/>
              <a:ea typeface="Aptos" panose="020B0004020202020204" pitchFamily="34" charset="0"/>
              <a:cs typeface="Times New Roman" panose="02020603050405020304" pitchFamily="18" charset="0"/>
            </a:endParaRPr>
          </a:p>
          <a:p>
            <a:pPr marL="285750" indent="-285750">
              <a:buClr>
                <a:srgbClr val="92D050"/>
              </a:buClr>
              <a:buSzPct val="80000"/>
              <a:buFont typeface="Wingdings 3" panose="05040102010807070707" pitchFamily="18" charset="2"/>
              <a:buChar char="u"/>
            </a:pPr>
            <a:endParaRPr lang="en-GB" dirty="0"/>
          </a:p>
          <a:p>
            <a:pPr marL="285750" indent="-285750">
              <a:buFont typeface="Arial" panose="020B0604020202020204" pitchFamily="34" charset="0"/>
              <a:buChar char="•"/>
            </a:pPr>
            <a:endParaRPr lang="en-GB" dirty="0"/>
          </a:p>
        </p:txBody>
      </p:sp>
      <p:sp>
        <p:nvSpPr>
          <p:cNvPr id="9" name="Slide Number Placeholder 8">
            <a:extLst>
              <a:ext uri="{FF2B5EF4-FFF2-40B4-BE49-F238E27FC236}">
                <a16:creationId xmlns:a16="http://schemas.microsoft.com/office/drawing/2014/main" id="{F43A03E0-F32B-D707-0D29-BB2C800B91BA}"/>
              </a:ext>
            </a:extLst>
          </p:cNvPr>
          <p:cNvSpPr>
            <a:spLocks noGrp="1"/>
          </p:cNvSpPr>
          <p:nvPr>
            <p:ph type="sldNum" sz="quarter" idx="12"/>
          </p:nvPr>
        </p:nvSpPr>
        <p:spPr/>
        <p:txBody>
          <a:bodyPr/>
          <a:lstStyle/>
          <a:p>
            <a:fld id="{51884C93-C5C4-4550-A833-7D554E44A64F}" type="slidenum">
              <a:rPr lang="en-GB" smtClean="0"/>
              <a:t>12</a:t>
            </a:fld>
            <a:endParaRPr lang="en-GB"/>
          </a:p>
        </p:txBody>
      </p:sp>
      <p:pic>
        <p:nvPicPr>
          <p:cNvPr id="10" name="Picture 9">
            <a:extLst>
              <a:ext uri="{FF2B5EF4-FFF2-40B4-BE49-F238E27FC236}">
                <a16:creationId xmlns:a16="http://schemas.microsoft.com/office/drawing/2014/main" id="{3BB7F7B9-FEF0-A45E-D372-ED8931BA490A}"/>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86280361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72C4B-5713-EA4A-9A25-C5BE35EFABC2}"/>
              </a:ext>
            </a:extLst>
          </p:cNvPr>
          <p:cNvSpPr>
            <a:spLocks noGrp="1"/>
          </p:cNvSpPr>
          <p:nvPr>
            <p:ph type="title"/>
          </p:nvPr>
        </p:nvSpPr>
        <p:spPr/>
        <p:txBody>
          <a:bodyPr/>
          <a:lstStyle/>
          <a:p>
            <a:r>
              <a:rPr lang="en-GB" dirty="0">
                <a:solidFill>
                  <a:srgbClr val="00B0F0"/>
                </a:solidFill>
              </a:rPr>
              <a:t>Meeting with the Detained Person (DP) 1  </a:t>
            </a:r>
            <a:endParaRPr lang="en-US" dirty="0">
              <a:solidFill>
                <a:srgbClr val="00B0F0"/>
              </a:solidFill>
            </a:endParaRPr>
          </a:p>
        </p:txBody>
      </p:sp>
      <p:sp>
        <p:nvSpPr>
          <p:cNvPr id="3" name="Content Placeholder 2">
            <a:extLst>
              <a:ext uri="{FF2B5EF4-FFF2-40B4-BE49-F238E27FC236}">
                <a16:creationId xmlns:a16="http://schemas.microsoft.com/office/drawing/2014/main" id="{25CF4507-E47F-2447-B12C-F507252703F9}"/>
              </a:ext>
            </a:extLst>
          </p:cNvPr>
          <p:cNvSpPr>
            <a:spLocks noGrp="1"/>
          </p:cNvSpPr>
          <p:nvPr>
            <p:ph idx="1"/>
          </p:nvPr>
        </p:nvSpPr>
        <p:spPr>
          <a:xfrm>
            <a:off x="665238" y="1691408"/>
            <a:ext cx="8620859" cy="4318000"/>
          </a:xfrm>
        </p:spPr>
        <p:txBody>
          <a:bodyPr>
            <a:normAutofit/>
          </a:bodyPr>
          <a:lstStyle/>
          <a:p>
            <a:r>
              <a:rPr lang="en-GB" dirty="0"/>
              <a:t>Introduce yourself, stating that you are a SAAVS volunteer and that you do not work for the police. Ask how they would like to be addressed. Let them know that you are there to support them through the process and make sure they understand what is happening.  Be calm and impartial.</a:t>
            </a:r>
          </a:p>
          <a:p>
            <a:r>
              <a:rPr lang="en-GB" dirty="0"/>
              <a:t>Ask how they are. If they take medication, it will be on the Custody Record, it is worth asking them when they last had their medication. Have they had food and a drink, arrange more if necessary.  Hot/cold drinks, meals, biscuits &amp; cereal bars are available for DP’s. </a:t>
            </a:r>
          </a:p>
          <a:p>
            <a:r>
              <a:rPr lang="en-GB" dirty="0"/>
              <a:t>All appropriate adults develop their own style and technique according to their own personality.  Flexibility of approach is required because DPs are infinitely variable. </a:t>
            </a:r>
          </a:p>
          <a:p>
            <a:r>
              <a:rPr lang="en-GB" dirty="0"/>
              <a:t>Teamwork – HCP, LDS, Solicitors, SAAVS, Police (email presentations)</a:t>
            </a:r>
          </a:p>
          <a:p>
            <a:endParaRPr lang="en-GB" dirty="0"/>
          </a:p>
          <a:p>
            <a:endParaRPr lang="en-GB" dirty="0"/>
          </a:p>
          <a:p>
            <a:endParaRPr lang="en-US" dirty="0"/>
          </a:p>
        </p:txBody>
      </p:sp>
      <p:sp>
        <p:nvSpPr>
          <p:cNvPr id="6" name="Slide Number Placeholder 5">
            <a:extLst>
              <a:ext uri="{FF2B5EF4-FFF2-40B4-BE49-F238E27FC236}">
                <a16:creationId xmlns:a16="http://schemas.microsoft.com/office/drawing/2014/main" id="{A5A15A6D-AB79-4314-5E47-1BFC4F9D5560}"/>
              </a:ext>
            </a:extLst>
          </p:cNvPr>
          <p:cNvSpPr>
            <a:spLocks noGrp="1"/>
          </p:cNvSpPr>
          <p:nvPr>
            <p:ph type="sldNum" sz="quarter" idx="12"/>
          </p:nvPr>
        </p:nvSpPr>
        <p:spPr/>
        <p:txBody>
          <a:bodyPr/>
          <a:lstStyle/>
          <a:p>
            <a:fld id="{51884C93-C5C4-4550-A833-7D554E44A64F}" type="slidenum">
              <a:rPr lang="en-GB" smtClean="0"/>
              <a:t>13</a:t>
            </a:fld>
            <a:endParaRPr lang="en-GB" dirty="0"/>
          </a:p>
        </p:txBody>
      </p:sp>
      <p:pic>
        <p:nvPicPr>
          <p:cNvPr id="7" name="Picture 6">
            <a:extLst>
              <a:ext uri="{FF2B5EF4-FFF2-40B4-BE49-F238E27FC236}">
                <a16:creationId xmlns:a16="http://schemas.microsoft.com/office/drawing/2014/main" id="{D3C404A5-2AC2-C694-3529-3944B0F434D9}"/>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194790360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884C-C7C4-EE48-B1D0-E3FB26333C7A}"/>
              </a:ext>
            </a:extLst>
          </p:cNvPr>
          <p:cNvSpPr>
            <a:spLocks noGrp="1"/>
          </p:cNvSpPr>
          <p:nvPr>
            <p:ph type="title"/>
          </p:nvPr>
        </p:nvSpPr>
        <p:spPr>
          <a:xfrm>
            <a:off x="677334" y="371061"/>
            <a:ext cx="8596668" cy="1559339"/>
          </a:xfrm>
        </p:spPr>
        <p:txBody>
          <a:bodyPr/>
          <a:lstStyle/>
          <a:p>
            <a:r>
              <a:rPr lang="en-GB" dirty="0">
                <a:solidFill>
                  <a:srgbClr val="00B0F0"/>
                </a:solidFill>
              </a:rPr>
              <a:t>Meeting with the Detained Person (DP) 2 </a:t>
            </a:r>
            <a:endParaRPr lang="en-US" dirty="0">
              <a:solidFill>
                <a:srgbClr val="00B0F0"/>
              </a:solidFill>
            </a:endParaRPr>
          </a:p>
        </p:txBody>
      </p:sp>
      <p:sp>
        <p:nvSpPr>
          <p:cNvPr id="3" name="Content Placeholder 2">
            <a:extLst>
              <a:ext uri="{FF2B5EF4-FFF2-40B4-BE49-F238E27FC236}">
                <a16:creationId xmlns:a16="http://schemas.microsoft.com/office/drawing/2014/main" id="{E21ABDD5-EECF-C443-A623-679FD40491FE}"/>
              </a:ext>
            </a:extLst>
          </p:cNvPr>
          <p:cNvSpPr>
            <a:spLocks noGrp="1"/>
          </p:cNvSpPr>
          <p:nvPr>
            <p:ph idx="1"/>
          </p:nvPr>
        </p:nvSpPr>
        <p:spPr>
          <a:xfrm>
            <a:off x="677334" y="1383870"/>
            <a:ext cx="8490231" cy="4110963"/>
          </a:xfrm>
        </p:spPr>
        <p:txBody>
          <a:bodyPr>
            <a:normAutofit/>
          </a:bodyPr>
          <a:lstStyle/>
          <a:p>
            <a:r>
              <a:rPr lang="en-GB" dirty="0"/>
              <a:t>Explain the process, R &amp; E’s, Fingerprints, Photograph etc. </a:t>
            </a:r>
          </a:p>
          <a:p>
            <a:r>
              <a:rPr lang="en-GB" dirty="0"/>
              <a:t>Explain that the solicitor will give them advice, however they do have a choice as to whether they choose to accept the advice given – it is their choice. </a:t>
            </a:r>
          </a:p>
          <a:p>
            <a:r>
              <a:rPr lang="en-GB" dirty="0"/>
              <a:t>Explain what happens in interview, caution, room layout, introductions etc…</a:t>
            </a:r>
          </a:p>
          <a:p>
            <a:r>
              <a:rPr lang="en-GB" dirty="0"/>
              <a:t>During calm and quiet conversation, you can elicit the DP’s circumstances. </a:t>
            </a:r>
          </a:p>
          <a:p>
            <a:r>
              <a:rPr lang="en-GB" dirty="0"/>
              <a:t>The Custody Sergeant &amp; LDS will offer information about supportive organisations, encourage (when appropriate) the DP to accept this support.</a:t>
            </a:r>
          </a:p>
          <a:p>
            <a:r>
              <a:rPr lang="en-GB" dirty="0"/>
              <a:t>Report any safeguarding or other concerns to the Custody Sergeant – these will be recorded on the custody record and taken forward and notified to the office either by telephone or email. You will also need to notify the office as soon as possible. (Email link)</a:t>
            </a:r>
            <a:endParaRPr lang="en-US" dirty="0"/>
          </a:p>
        </p:txBody>
      </p:sp>
      <p:sp>
        <p:nvSpPr>
          <p:cNvPr id="6" name="Slide Number Placeholder 5">
            <a:extLst>
              <a:ext uri="{FF2B5EF4-FFF2-40B4-BE49-F238E27FC236}">
                <a16:creationId xmlns:a16="http://schemas.microsoft.com/office/drawing/2014/main" id="{4B7B2228-1F38-2EF9-22A9-8030260E0576}"/>
              </a:ext>
            </a:extLst>
          </p:cNvPr>
          <p:cNvSpPr>
            <a:spLocks noGrp="1"/>
          </p:cNvSpPr>
          <p:nvPr>
            <p:ph type="sldNum" sz="quarter" idx="12"/>
          </p:nvPr>
        </p:nvSpPr>
        <p:spPr/>
        <p:txBody>
          <a:bodyPr/>
          <a:lstStyle/>
          <a:p>
            <a:fld id="{51884C93-C5C4-4550-A833-7D554E44A64F}" type="slidenum">
              <a:rPr lang="en-GB" smtClean="0"/>
              <a:t>14</a:t>
            </a:fld>
            <a:endParaRPr lang="en-GB"/>
          </a:p>
        </p:txBody>
      </p:sp>
      <p:pic>
        <p:nvPicPr>
          <p:cNvPr id="7" name="Picture 6">
            <a:extLst>
              <a:ext uri="{FF2B5EF4-FFF2-40B4-BE49-F238E27FC236}">
                <a16:creationId xmlns:a16="http://schemas.microsoft.com/office/drawing/2014/main" id="{BBB0DB4A-2A32-A4BC-1013-BFCF85C57B1B}"/>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8236540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8EC01-FFB5-7F4B-8EE2-10FF90D87919}"/>
              </a:ext>
            </a:extLst>
          </p:cNvPr>
          <p:cNvSpPr>
            <a:spLocks noGrp="1"/>
          </p:cNvSpPr>
          <p:nvPr>
            <p:ph type="title"/>
          </p:nvPr>
        </p:nvSpPr>
        <p:spPr/>
        <p:txBody>
          <a:bodyPr/>
          <a:lstStyle/>
          <a:p>
            <a:r>
              <a:rPr lang="en-GB" dirty="0">
                <a:solidFill>
                  <a:srgbClr val="00B0F0"/>
                </a:solidFill>
              </a:rPr>
              <a:t>Caution</a:t>
            </a:r>
            <a:endParaRPr lang="en-US" dirty="0">
              <a:solidFill>
                <a:srgbClr val="00B0F0"/>
              </a:solidFill>
            </a:endParaRPr>
          </a:p>
        </p:txBody>
      </p:sp>
      <p:sp>
        <p:nvSpPr>
          <p:cNvPr id="3" name="Content Placeholder 2">
            <a:extLst>
              <a:ext uri="{FF2B5EF4-FFF2-40B4-BE49-F238E27FC236}">
                <a16:creationId xmlns:a16="http://schemas.microsoft.com/office/drawing/2014/main" id="{D366D9FA-D676-084E-BC8E-2C8A5D52E1D1}"/>
              </a:ext>
            </a:extLst>
          </p:cNvPr>
          <p:cNvSpPr>
            <a:spLocks noGrp="1"/>
          </p:cNvSpPr>
          <p:nvPr>
            <p:ph idx="1"/>
          </p:nvPr>
        </p:nvSpPr>
        <p:spPr>
          <a:xfrm>
            <a:off x="677334" y="1505751"/>
            <a:ext cx="8596668" cy="4742649"/>
          </a:xfrm>
        </p:spPr>
        <p:txBody>
          <a:bodyPr>
            <a:normAutofit/>
          </a:bodyPr>
          <a:lstStyle/>
          <a:p>
            <a:r>
              <a:rPr lang="en-GB" dirty="0"/>
              <a:t>“You do not have to say anything, but it may harm your defence if you do not mention when questioned something you later rely on in court. Anything you do say may be given in evidence”.29 Mar 2016</a:t>
            </a:r>
          </a:p>
          <a:p>
            <a:r>
              <a:rPr lang="en-GB" b="1" i="1" dirty="0"/>
              <a:t>You do not have to say anything </a:t>
            </a:r>
            <a:r>
              <a:rPr lang="en-GB" dirty="0"/>
              <a:t>– DPs can give a no comment interview or remain completely silent, </a:t>
            </a:r>
            <a:r>
              <a:rPr lang="en-GB" b="1" i="1" dirty="0"/>
              <a:t>but it may harm your defence if you do not mention when questioned something you later rely on in court</a:t>
            </a:r>
            <a:r>
              <a:rPr lang="en-GB" dirty="0"/>
              <a:t> – police will refer to “negative inferences”. If it needs to be explained more carefully. Ask the officer to break it down further.</a:t>
            </a:r>
          </a:p>
          <a:p>
            <a:r>
              <a:rPr lang="en-GB" b="1" i="1" dirty="0"/>
              <a:t>Anything you do say may be given in evidence </a:t>
            </a:r>
            <a:r>
              <a:rPr lang="en-GB" dirty="0"/>
              <a:t>– hence solicitors and legal reps advising no comment interviews. It is the job of the police to find the evidence to convict. </a:t>
            </a:r>
            <a:endParaRPr lang="en-US" b="1" i="1" dirty="0"/>
          </a:p>
        </p:txBody>
      </p:sp>
      <p:sp>
        <p:nvSpPr>
          <p:cNvPr id="6" name="Slide Number Placeholder 5">
            <a:extLst>
              <a:ext uri="{FF2B5EF4-FFF2-40B4-BE49-F238E27FC236}">
                <a16:creationId xmlns:a16="http://schemas.microsoft.com/office/drawing/2014/main" id="{362A2AFA-8791-56ED-0F33-06FC78CC5676}"/>
              </a:ext>
            </a:extLst>
          </p:cNvPr>
          <p:cNvSpPr>
            <a:spLocks noGrp="1"/>
          </p:cNvSpPr>
          <p:nvPr>
            <p:ph type="sldNum" sz="quarter" idx="12"/>
          </p:nvPr>
        </p:nvSpPr>
        <p:spPr/>
        <p:txBody>
          <a:bodyPr/>
          <a:lstStyle/>
          <a:p>
            <a:fld id="{51884C93-C5C4-4550-A833-7D554E44A64F}" type="slidenum">
              <a:rPr lang="en-GB" smtClean="0"/>
              <a:t>15</a:t>
            </a:fld>
            <a:endParaRPr lang="en-GB"/>
          </a:p>
        </p:txBody>
      </p:sp>
      <p:pic>
        <p:nvPicPr>
          <p:cNvPr id="7" name="Picture 6">
            <a:extLst>
              <a:ext uri="{FF2B5EF4-FFF2-40B4-BE49-F238E27FC236}">
                <a16:creationId xmlns:a16="http://schemas.microsoft.com/office/drawing/2014/main" id="{F64F082C-BF85-7D84-618F-AA1C908B90C3}"/>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250170158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72C4B-5713-EA4A-9A25-C5BE35EFABC2}"/>
              </a:ext>
            </a:extLst>
          </p:cNvPr>
          <p:cNvSpPr>
            <a:spLocks noGrp="1"/>
          </p:cNvSpPr>
          <p:nvPr>
            <p:ph type="title"/>
          </p:nvPr>
        </p:nvSpPr>
        <p:spPr/>
        <p:txBody>
          <a:bodyPr/>
          <a:lstStyle/>
          <a:p>
            <a:r>
              <a:rPr lang="en-GB" dirty="0">
                <a:solidFill>
                  <a:srgbClr val="00B0F0"/>
                </a:solidFill>
              </a:rPr>
              <a:t>Interview</a:t>
            </a:r>
            <a:r>
              <a:rPr lang="en-GB" b="1" dirty="0">
                <a:solidFill>
                  <a:srgbClr val="00B0F0"/>
                </a:solidFill>
              </a:rPr>
              <a:t> </a:t>
            </a:r>
            <a:r>
              <a:rPr lang="en-GB" dirty="0">
                <a:solidFill>
                  <a:srgbClr val="00B0F0"/>
                </a:solidFill>
              </a:rPr>
              <a:t>1</a:t>
            </a:r>
            <a:endParaRPr lang="en-US" dirty="0">
              <a:solidFill>
                <a:srgbClr val="00B0F0"/>
              </a:solidFill>
            </a:endParaRPr>
          </a:p>
        </p:txBody>
      </p:sp>
      <p:sp>
        <p:nvSpPr>
          <p:cNvPr id="3" name="Content Placeholder 2">
            <a:extLst>
              <a:ext uri="{FF2B5EF4-FFF2-40B4-BE49-F238E27FC236}">
                <a16:creationId xmlns:a16="http://schemas.microsoft.com/office/drawing/2014/main" id="{25CF4507-E47F-2447-B12C-F507252703F9}"/>
              </a:ext>
            </a:extLst>
          </p:cNvPr>
          <p:cNvSpPr>
            <a:spLocks noGrp="1"/>
          </p:cNvSpPr>
          <p:nvPr>
            <p:ph idx="1"/>
          </p:nvPr>
        </p:nvSpPr>
        <p:spPr>
          <a:xfrm>
            <a:off x="677334" y="1494425"/>
            <a:ext cx="8596668" cy="4755901"/>
          </a:xfrm>
        </p:spPr>
        <p:txBody>
          <a:bodyPr>
            <a:normAutofit/>
          </a:bodyPr>
          <a:lstStyle/>
          <a:p>
            <a:r>
              <a:rPr lang="en-GB" dirty="0"/>
              <a:t>Everyone in the room will be asked to introduce themselves, this will include  explaining your role – you are there for the wellbeing of the DP and to help facilitate communication. </a:t>
            </a:r>
          </a:p>
          <a:p>
            <a:r>
              <a:rPr lang="en-GB" dirty="0"/>
              <a:t>The interview will begin with the caution. It is essential that the DP understands it. If in doubt, make your concerns known. The interview should not proceed if there are concerns that the DP does not understand.</a:t>
            </a:r>
          </a:p>
          <a:p>
            <a:r>
              <a:rPr lang="en-GB" dirty="0"/>
              <a:t>The solicitor will have advised how to respond to questions. There are three choices: A no comment/silent interview; answer the questions; or submit a prepared statement which is prepared and read by the solicitor. </a:t>
            </a:r>
            <a:endParaRPr lang="en-US" dirty="0"/>
          </a:p>
        </p:txBody>
      </p:sp>
      <p:sp>
        <p:nvSpPr>
          <p:cNvPr id="6" name="Slide Number Placeholder 5">
            <a:extLst>
              <a:ext uri="{FF2B5EF4-FFF2-40B4-BE49-F238E27FC236}">
                <a16:creationId xmlns:a16="http://schemas.microsoft.com/office/drawing/2014/main" id="{289343C4-E15F-18F4-E59A-907FD2D12395}"/>
              </a:ext>
            </a:extLst>
          </p:cNvPr>
          <p:cNvSpPr>
            <a:spLocks noGrp="1"/>
          </p:cNvSpPr>
          <p:nvPr>
            <p:ph type="sldNum" sz="quarter" idx="12"/>
          </p:nvPr>
        </p:nvSpPr>
        <p:spPr/>
        <p:txBody>
          <a:bodyPr/>
          <a:lstStyle/>
          <a:p>
            <a:fld id="{51884C93-C5C4-4550-A833-7D554E44A64F}" type="slidenum">
              <a:rPr lang="en-GB" smtClean="0"/>
              <a:t>16</a:t>
            </a:fld>
            <a:endParaRPr lang="en-GB"/>
          </a:p>
        </p:txBody>
      </p:sp>
      <p:pic>
        <p:nvPicPr>
          <p:cNvPr id="7" name="Picture 6">
            <a:extLst>
              <a:ext uri="{FF2B5EF4-FFF2-40B4-BE49-F238E27FC236}">
                <a16:creationId xmlns:a16="http://schemas.microsoft.com/office/drawing/2014/main" id="{CF521501-C425-174A-CBC0-9FBA5454903C}"/>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317959334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884C-C7C4-EE48-B1D0-E3FB26333C7A}"/>
              </a:ext>
            </a:extLst>
          </p:cNvPr>
          <p:cNvSpPr>
            <a:spLocks noGrp="1"/>
          </p:cNvSpPr>
          <p:nvPr>
            <p:ph type="title"/>
          </p:nvPr>
        </p:nvSpPr>
        <p:spPr>
          <a:xfrm>
            <a:off x="677334" y="451513"/>
            <a:ext cx="8596668" cy="883017"/>
          </a:xfrm>
        </p:spPr>
        <p:txBody>
          <a:bodyPr/>
          <a:lstStyle/>
          <a:p>
            <a:r>
              <a:rPr lang="en-GB" dirty="0">
                <a:solidFill>
                  <a:srgbClr val="00B0F0"/>
                </a:solidFill>
              </a:rPr>
              <a:t>Interview 2</a:t>
            </a:r>
            <a:endParaRPr lang="en-US" dirty="0">
              <a:solidFill>
                <a:srgbClr val="00B0F0"/>
              </a:solidFill>
            </a:endParaRPr>
          </a:p>
        </p:txBody>
      </p:sp>
      <p:sp>
        <p:nvSpPr>
          <p:cNvPr id="3" name="Content Placeholder 2">
            <a:extLst>
              <a:ext uri="{FF2B5EF4-FFF2-40B4-BE49-F238E27FC236}">
                <a16:creationId xmlns:a16="http://schemas.microsoft.com/office/drawing/2014/main" id="{E21ABDD5-EECF-C443-A623-679FD40491FE}"/>
              </a:ext>
            </a:extLst>
          </p:cNvPr>
          <p:cNvSpPr>
            <a:spLocks noGrp="1"/>
          </p:cNvSpPr>
          <p:nvPr>
            <p:ph idx="1"/>
          </p:nvPr>
        </p:nvSpPr>
        <p:spPr>
          <a:xfrm>
            <a:off x="677334" y="1515510"/>
            <a:ext cx="8596668" cy="4848667"/>
          </a:xfrm>
        </p:spPr>
        <p:txBody>
          <a:bodyPr>
            <a:normAutofit/>
          </a:bodyPr>
          <a:lstStyle/>
          <a:p>
            <a:r>
              <a:rPr lang="en-GB" dirty="0"/>
              <a:t>The interview can include statements, photos, video footage, transcripts of text messages etc… </a:t>
            </a:r>
          </a:p>
          <a:p>
            <a:r>
              <a:rPr lang="en-GB" dirty="0"/>
              <a:t>If at any time you find what you see or hear disturbing and you need to step away from the case.  Inform the custody staff that you need to leave and contact the office. </a:t>
            </a:r>
          </a:p>
          <a:p>
            <a:r>
              <a:rPr lang="en-GB" dirty="0"/>
              <a:t>Sometimes Officers will repeatedly ask the same questions. Solicitors  sometimes intervene. DPs have the right not to answer. </a:t>
            </a:r>
          </a:p>
          <a:p>
            <a:r>
              <a:rPr lang="en-GB" dirty="0"/>
              <a:t>If the DP is becoming tired/confused/upset or the interview has been running for a long time, the AA or solicitor can request a break. </a:t>
            </a:r>
          </a:p>
        </p:txBody>
      </p:sp>
      <p:sp>
        <p:nvSpPr>
          <p:cNvPr id="6" name="Slide Number Placeholder 5">
            <a:extLst>
              <a:ext uri="{FF2B5EF4-FFF2-40B4-BE49-F238E27FC236}">
                <a16:creationId xmlns:a16="http://schemas.microsoft.com/office/drawing/2014/main" id="{5C94AAA3-7557-FBF4-206A-A8A25CABF6AB}"/>
              </a:ext>
            </a:extLst>
          </p:cNvPr>
          <p:cNvSpPr>
            <a:spLocks noGrp="1"/>
          </p:cNvSpPr>
          <p:nvPr>
            <p:ph type="sldNum" sz="quarter" idx="12"/>
          </p:nvPr>
        </p:nvSpPr>
        <p:spPr/>
        <p:txBody>
          <a:bodyPr/>
          <a:lstStyle/>
          <a:p>
            <a:fld id="{51884C93-C5C4-4550-A833-7D554E44A64F}" type="slidenum">
              <a:rPr lang="en-GB" smtClean="0"/>
              <a:t>17</a:t>
            </a:fld>
            <a:endParaRPr lang="en-GB"/>
          </a:p>
        </p:txBody>
      </p:sp>
      <p:pic>
        <p:nvPicPr>
          <p:cNvPr id="7" name="Picture 6">
            <a:extLst>
              <a:ext uri="{FF2B5EF4-FFF2-40B4-BE49-F238E27FC236}">
                <a16:creationId xmlns:a16="http://schemas.microsoft.com/office/drawing/2014/main" id="{9BF5B042-CF97-739D-1848-534C3B0F2D09}"/>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2181643772"/>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352E8-771E-EA47-8666-CF23DBFB1C4B}"/>
              </a:ext>
            </a:extLst>
          </p:cNvPr>
          <p:cNvSpPr>
            <a:spLocks noGrp="1"/>
          </p:cNvSpPr>
          <p:nvPr>
            <p:ph type="title"/>
          </p:nvPr>
        </p:nvSpPr>
        <p:spPr>
          <a:xfrm>
            <a:off x="677334" y="571910"/>
            <a:ext cx="8596668" cy="926663"/>
          </a:xfrm>
        </p:spPr>
        <p:txBody>
          <a:bodyPr/>
          <a:lstStyle/>
          <a:p>
            <a:r>
              <a:rPr lang="en-GB" dirty="0">
                <a:solidFill>
                  <a:srgbClr val="00B0F0"/>
                </a:solidFill>
              </a:rPr>
              <a:t>After Interview: with Officers</a:t>
            </a:r>
            <a:endParaRPr lang="en-US" dirty="0">
              <a:solidFill>
                <a:srgbClr val="00B0F0"/>
              </a:solidFill>
            </a:endParaRPr>
          </a:p>
        </p:txBody>
      </p:sp>
      <p:sp>
        <p:nvSpPr>
          <p:cNvPr id="3" name="Content Placeholder 2">
            <a:extLst>
              <a:ext uri="{FF2B5EF4-FFF2-40B4-BE49-F238E27FC236}">
                <a16:creationId xmlns:a16="http://schemas.microsoft.com/office/drawing/2014/main" id="{9D908A68-AB5A-C040-A012-33DEE90DACB5}"/>
              </a:ext>
            </a:extLst>
          </p:cNvPr>
          <p:cNvSpPr>
            <a:spLocks noGrp="1"/>
          </p:cNvSpPr>
          <p:nvPr>
            <p:ph idx="1"/>
          </p:nvPr>
        </p:nvSpPr>
        <p:spPr>
          <a:xfrm>
            <a:off x="677334" y="1498573"/>
            <a:ext cx="8596668" cy="4398092"/>
          </a:xfrm>
        </p:spPr>
        <p:txBody>
          <a:bodyPr>
            <a:normAutofit/>
          </a:bodyPr>
          <a:lstStyle/>
          <a:p>
            <a:pPr marL="0" indent="0">
              <a:buNone/>
            </a:pPr>
            <a:endParaRPr lang="en-GB" dirty="0"/>
          </a:p>
          <a:p>
            <a:r>
              <a:rPr lang="en-GB" dirty="0"/>
              <a:t>DP’s can sometimes be concerned about how they will get home. After the interview is a good time to raise this with the officers. </a:t>
            </a:r>
          </a:p>
          <a:p>
            <a:r>
              <a:rPr lang="en-GB" dirty="0"/>
              <a:t>When the interview has concluded the DP should still not discuss the case with you.</a:t>
            </a:r>
          </a:p>
          <a:p>
            <a:r>
              <a:rPr lang="en-GB" dirty="0"/>
              <a:t>The Emergency Duty Team (EDT) would have been notified that CYP has been detained in custody. Should there be a need for alternative accommodation may be sought.</a:t>
            </a:r>
          </a:p>
        </p:txBody>
      </p:sp>
      <p:sp>
        <p:nvSpPr>
          <p:cNvPr id="6" name="Slide Number Placeholder 5">
            <a:extLst>
              <a:ext uri="{FF2B5EF4-FFF2-40B4-BE49-F238E27FC236}">
                <a16:creationId xmlns:a16="http://schemas.microsoft.com/office/drawing/2014/main" id="{FD22D1A7-96A6-5CC1-A830-F16FE06B4DA6}"/>
              </a:ext>
            </a:extLst>
          </p:cNvPr>
          <p:cNvSpPr>
            <a:spLocks noGrp="1"/>
          </p:cNvSpPr>
          <p:nvPr>
            <p:ph type="sldNum" sz="quarter" idx="12"/>
          </p:nvPr>
        </p:nvSpPr>
        <p:spPr/>
        <p:txBody>
          <a:bodyPr/>
          <a:lstStyle/>
          <a:p>
            <a:fld id="{51884C93-C5C4-4550-A833-7D554E44A64F}" type="slidenum">
              <a:rPr lang="en-GB" smtClean="0"/>
              <a:t>18</a:t>
            </a:fld>
            <a:endParaRPr lang="en-GB"/>
          </a:p>
        </p:txBody>
      </p:sp>
      <p:pic>
        <p:nvPicPr>
          <p:cNvPr id="7" name="Picture 6">
            <a:extLst>
              <a:ext uri="{FF2B5EF4-FFF2-40B4-BE49-F238E27FC236}">
                <a16:creationId xmlns:a16="http://schemas.microsoft.com/office/drawing/2014/main" id="{3BF29850-DAB8-4436-4146-2C7DE6B6761E}"/>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192745935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A3BBF-5417-7045-8B80-2CA8D469C9CC}"/>
              </a:ext>
            </a:extLst>
          </p:cNvPr>
          <p:cNvSpPr>
            <a:spLocks noGrp="1"/>
          </p:cNvSpPr>
          <p:nvPr>
            <p:ph type="title"/>
          </p:nvPr>
        </p:nvSpPr>
        <p:spPr>
          <a:xfrm>
            <a:off x="677334" y="259717"/>
            <a:ext cx="8596668" cy="1376043"/>
          </a:xfrm>
        </p:spPr>
        <p:txBody>
          <a:bodyPr>
            <a:normAutofit/>
          </a:bodyPr>
          <a:lstStyle/>
          <a:p>
            <a:r>
              <a:rPr lang="en-GB" dirty="0">
                <a:solidFill>
                  <a:srgbClr val="00B0F0"/>
                </a:solidFill>
              </a:rPr>
              <a:t>After Interview: DP Charging and Disposal</a:t>
            </a:r>
            <a:endParaRPr lang="en-US" dirty="0">
              <a:solidFill>
                <a:srgbClr val="00B0F0"/>
              </a:solidFill>
            </a:endParaRPr>
          </a:p>
        </p:txBody>
      </p:sp>
      <p:sp>
        <p:nvSpPr>
          <p:cNvPr id="3" name="Content Placeholder 2">
            <a:extLst>
              <a:ext uri="{FF2B5EF4-FFF2-40B4-BE49-F238E27FC236}">
                <a16:creationId xmlns:a16="http://schemas.microsoft.com/office/drawing/2014/main" id="{FCB37150-D98D-1544-8992-7034C492F298}"/>
              </a:ext>
            </a:extLst>
          </p:cNvPr>
          <p:cNvSpPr>
            <a:spLocks noGrp="1"/>
          </p:cNvSpPr>
          <p:nvPr>
            <p:ph idx="1"/>
          </p:nvPr>
        </p:nvSpPr>
        <p:spPr>
          <a:xfrm>
            <a:off x="677334" y="1635760"/>
            <a:ext cx="8865376" cy="4572000"/>
          </a:xfrm>
        </p:spPr>
        <p:txBody>
          <a:bodyPr>
            <a:normAutofit/>
          </a:bodyPr>
          <a:lstStyle/>
          <a:p>
            <a:r>
              <a:rPr lang="en-GB" dirty="0"/>
              <a:t>Decisions regarding what will happen to the DP can sometimes be made by the Custody Sergeant if not, Detectives may need time to gather evidence and sometimes the decision is with the CPS. </a:t>
            </a:r>
          </a:p>
          <a:p>
            <a:r>
              <a:rPr lang="en-GB" dirty="0"/>
              <a:t>Depending on who makes the decision on charging, this can be made by the Custody Sargeant, Detectives or the CPS will determine how long the wait will be. </a:t>
            </a:r>
          </a:p>
          <a:p>
            <a:r>
              <a:rPr lang="en-GB" dirty="0"/>
              <a:t>Sometimes a decision can be made relatively quickly but if the case is sent to the CPS it can be several hours before a charging decision is reached.</a:t>
            </a:r>
          </a:p>
          <a:p>
            <a:r>
              <a:rPr lang="en-GB" dirty="0"/>
              <a:t>AAs need to be at the disposal, but it doesn’t have to be the same AA if you are no longer on duty.</a:t>
            </a:r>
          </a:p>
          <a:p>
            <a:r>
              <a:rPr lang="en-GB" dirty="0"/>
              <a:t>The officers will ensure the DP has somewhere to stay and appropriate transport home. Under no circumstances are you to offer to transport the DP </a:t>
            </a:r>
            <a:endParaRPr lang="en-US" dirty="0"/>
          </a:p>
        </p:txBody>
      </p:sp>
      <p:sp>
        <p:nvSpPr>
          <p:cNvPr id="6" name="Slide Number Placeholder 5">
            <a:extLst>
              <a:ext uri="{FF2B5EF4-FFF2-40B4-BE49-F238E27FC236}">
                <a16:creationId xmlns:a16="http://schemas.microsoft.com/office/drawing/2014/main" id="{B3DB495F-3F3D-7A54-C502-212E37FEE64A}"/>
              </a:ext>
            </a:extLst>
          </p:cNvPr>
          <p:cNvSpPr>
            <a:spLocks noGrp="1"/>
          </p:cNvSpPr>
          <p:nvPr>
            <p:ph type="sldNum" sz="quarter" idx="12"/>
          </p:nvPr>
        </p:nvSpPr>
        <p:spPr/>
        <p:txBody>
          <a:bodyPr/>
          <a:lstStyle/>
          <a:p>
            <a:fld id="{51884C93-C5C4-4550-A833-7D554E44A64F}" type="slidenum">
              <a:rPr lang="en-GB" smtClean="0"/>
              <a:t>19</a:t>
            </a:fld>
            <a:endParaRPr lang="en-GB"/>
          </a:p>
        </p:txBody>
      </p:sp>
      <p:pic>
        <p:nvPicPr>
          <p:cNvPr id="7" name="Picture 6">
            <a:extLst>
              <a:ext uri="{FF2B5EF4-FFF2-40B4-BE49-F238E27FC236}">
                <a16:creationId xmlns:a16="http://schemas.microsoft.com/office/drawing/2014/main" id="{2BEF2B22-4999-BF7A-1538-A9AD607D0D05}"/>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352900218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B0F0"/>
                </a:solidFill>
              </a:rPr>
              <a:t>Programme for the day</a:t>
            </a:r>
          </a:p>
        </p:txBody>
      </p:sp>
      <p:sp>
        <p:nvSpPr>
          <p:cNvPr id="3" name="Content Placeholder 2"/>
          <p:cNvSpPr>
            <a:spLocks noGrp="1"/>
          </p:cNvSpPr>
          <p:nvPr>
            <p:ph idx="1"/>
          </p:nvPr>
        </p:nvSpPr>
        <p:spPr>
          <a:xfrm>
            <a:off x="677334" y="1671191"/>
            <a:ext cx="8596668" cy="4446273"/>
          </a:xfrm>
          <a:solidFill>
            <a:schemeClr val="bg1"/>
          </a:solidFill>
        </p:spPr>
        <p:txBody>
          <a:bodyPr>
            <a:normAutofit/>
          </a:bodyPr>
          <a:lstStyle/>
          <a:p>
            <a:r>
              <a:rPr lang="en-GB" sz="2000" dirty="0"/>
              <a:t>Welcome &amp; Introductions</a:t>
            </a:r>
          </a:p>
          <a:p>
            <a:r>
              <a:rPr lang="en-GB" sz="2000" dirty="0"/>
              <a:t>The AA role  </a:t>
            </a:r>
          </a:p>
          <a:p>
            <a:r>
              <a:rPr lang="en-GB" sz="2000" dirty="0"/>
              <a:t>Administration &amp; House keeping </a:t>
            </a:r>
          </a:p>
          <a:p>
            <a:r>
              <a:rPr lang="en-GB" sz="2000" dirty="0"/>
              <a:t>Next steps/Q &amp; A</a:t>
            </a:r>
          </a:p>
          <a:p>
            <a:pPr marL="0" indent="0">
              <a:buNone/>
            </a:pPr>
            <a:endParaRPr lang="en-GB" sz="2000" dirty="0"/>
          </a:p>
        </p:txBody>
      </p:sp>
      <p:pic>
        <p:nvPicPr>
          <p:cNvPr id="5" name="Picture 4"/>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
        <p:nvSpPr>
          <p:cNvPr id="6" name="Slide Number Placeholder 5">
            <a:extLst>
              <a:ext uri="{FF2B5EF4-FFF2-40B4-BE49-F238E27FC236}">
                <a16:creationId xmlns:a16="http://schemas.microsoft.com/office/drawing/2014/main" id="{75746F3A-ACCF-E04D-EAA1-E7CBDC231AB8}"/>
              </a:ext>
            </a:extLst>
          </p:cNvPr>
          <p:cNvSpPr>
            <a:spLocks noGrp="1"/>
          </p:cNvSpPr>
          <p:nvPr>
            <p:ph type="sldNum" sz="quarter" idx="12"/>
          </p:nvPr>
        </p:nvSpPr>
        <p:spPr/>
        <p:txBody>
          <a:bodyPr/>
          <a:lstStyle/>
          <a:p>
            <a:fld id="{51884C93-C5C4-4550-A833-7D554E44A64F}" type="slidenum">
              <a:rPr lang="en-GB" smtClean="0"/>
              <a:t>2</a:t>
            </a:fld>
            <a:endParaRPr lang="en-GB"/>
          </a:p>
        </p:txBody>
      </p:sp>
    </p:spTree>
    <p:extLst>
      <p:ext uri="{BB962C8B-B14F-4D97-AF65-F5344CB8AC3E}">
        <p14:creationId xmlns:p14="http://schemas.microsoft.com/office/powerpoint/2010/main" val="109570442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B0F0"/>
                </a:solidFill>
              </a:rPr>
              <a:t>Pace Report Form</a:t>
            </a:r>
            <a:br>
              <a:rPr lang="en-GB" dirty="0"/>
            </a:br>
            <a:endParaRPr lang="en-GB" dirty="0"/>
          </a:p>
        </p:txBody>
      </p:sp>
      <p:pic>
        <p:nvPicPr>
          <p:cNvPr id="5" name="Content Placeholder 4">
            <a:extLst>
              <a:ext uri="{FF2B5EF4-FFF2-40B4-BE49-F238E27FC236}">
                <a16:creationId xmlns:a16="http://schemas.microsoft.com/office/drawing/2014/main" id="{648F1204-EFCF-9D3B-F9A6-7135B317900A}"/>
              </a:ext>
            </a:extLst>
          </p:cNvPr>
          <p:cNvPicPr>
            <a:picLocks noGrp="1" noChangeAspect="1"/>
          </p:cNvPicPr>
          <p:nvPr>
            <p:ph sz="half" idx="1"/>
          </p:nvPr>
        </p:nvPicPr>
        <p:blipFill>
          <a:blip r:embed="rId2"/>
          <a:stretch>
            <a:fillRect/>
          </a:stretch>
        </p:blipFill>
        <p:spPr>
          <a:xfrm>
            <a:off x="1098089" y="1411288"/>
            <a:ext cx="3342609" cy="4630737"/>
          </a:xfrm>
        </p:spPr>
      </p:pic>
      <p:sp>
        <p:nvSpPr>
          <p:cNvPr id="4" name="Title 1"/>
          <p:cNvSpPr txBox="1"/>
          <p:nvPr/>
        </p:nvSpPr>
        <p:spPr>
          <a:xfrm>
            <a:off x="10087429" y="616860"/>
            <a:ext cx="209005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GB">
              <a:solidFill>
                <a:schemeClr val="bg1"/>
              </a:solidFill>
            </a:endParaRPr>
          </a:p>
        </p:txBody>
      </p:sp>
      <p:pic>
        <p:nvPicPr>
          <p:cNvPr id="6" name="Picture 5"/>
          <p:cNvPicPr>
            <a:picLocks noChangeAspect="1"/>
          </p:cNvPicPr>
          <p:nvPr/>
        </p:nvPicPr>
        <p:blipFill>
          <a:blip r:embed="rId3"/>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pic>
        <p:nvPicPr>
          <p:cNvPr id="9" name="Picture 8">
            <a:extLst>
              <a:ext uri="{FF2B5EF4-FFF2-40B4-BE49-F238E27FC236}">
                <a16:creationId xmlns:a16="http://schemas.microsoft.com/office/drawing/2014/main" id="{8C22BEB6-37E3-1E0E-FB68-243BE0C1D564}"/>
              </a:ext>
            </a:extLst>
          </p:cNvPr>
          <p:cNvPicPr>
            <a:picLocks noChangeAspect="1"/>
          </p:cNvPicPr>
          <p:nvPr/>
        </p:nvPicPr>
        <p:blipFill>
          <a:blip r:embed="rId4"/>
          <a:stretch>
            <a:fillRect/>
          </a:stretch>
        </p:blipFill>
        <p:spPr>
          <a:xfrm>
            <a:off x="4750125" y="1404317"/>
            <a:ext cx="3430048" cy="4637046"/>
          </a:xfrm>
          <a:prstGeom prst="rect">
            <a:avLst/>
          </a:prstGeom>
        </p:spPr>
      </p:pic>
      <p:sp>
        <p:nvSpPr>
          <p:cNvPr id="11" name="Slide Number Placeholder 10">
            <a:extLst>
              <a:ext uri="{FF2B5EF4-FFF2-40B4-BE49-F238E27FC236}">
                <a16:creationId xmlns:a16="http://schemas.microsoft.com/office/drawing/2014/main" id="{772851AC-F62F-4524-BD96-6F7CC2F43713}"/>
              </a:ext>
            </a:extLst>
          </p:cNvPr>
          <p:cNvSpPr>
            <a:spLocks noGrp="1"/>
          </p:cNvSpPr>
          <p:nvPr>
            <p:ph type="sldNum" sz="quarter" idx="12"/>
          </p:nvPr>
        </p:nvSpPr>
        <p:spPr/>
        <p:txBody>
          <a:bodyPr/>
          <a:lstStyle/>
          <a:p>
            <a:fld id="{51884C93-C5C4-4550-A833-7D554E44A64F}" type="slidenum">
              <a:rPr lang="en-GB" smtClean="0"/>
              <a:t>20</a:t>
            </a:fld>
            <a:endParaRPr lang="en-GB"/>
          </a:p>
        </p:txBody>
      </p:sp>
    </p:spTree>
    <p:extLst>
      <p:ext uri="{BB962C8B-B14F-4D97-AF65-F5344CB8AC3E}">
        <p14:creationId xmlns:p14="http://schemas.microsoft.com/office/powerpoint/2010/main" val="154950649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
        <p:nvSpPr>
          <p:cNvPr id="6" name="Title 1"/>
          <p:cNvSpPr>
            <a:spLocks noGrp="1"/>
          </p:cNvSpPr>
          <p:nvPr>
            <p:ph type="title"/>
          </p:nvPr>
        </p:nvSpPr>
        <p:spPr/>
        <p:txBody>
          <a:bodyPr/>
          <a:lstStyle/>
          <a:p>
            <a:r>
              <a:rPr lang="en-GB" dirty="0">
                <a:solidFill>
                  <a:srgbClr val="00B0F0"/>
                </a:solidFill>
              </a:rPr>
              <a:t>Administration</a:t>
            </a:r>
            <a:br>
              <a:rPr lang="en-GB" dirty="0"/>
            </a:br>
            <a:endParaRPr lang="en-GB" sz="2800" i="1" dirty="0">
              <a:solidFill>
                <a:schemeClr val="tx1">
                  <a:lumMod val="95000"/>
                  <a:lumOff val="5000"/>
                </a:schemeClr>
              </a:solidFill>
            </a:endParaRPr>
          </a:p>
        </p:txBody>
      </p:sp>
      <p:sp>
        <p:nvSpPr>
          <p:cNvPr id="5" name="Content Placeholder 4"/>
          <p:cNvSpPr>
            <a:spLocks noGrp="1"/>
          </p:cNvSpPr>
          <p:nvPr>
            <p:ph idx="1"/>
          </p:nvPr>
        </p:nvSpPr>
        <p:spPr>
          <a:xfrm>
            <a:off x="677334" y="1533219"/>
            <a:ext cx="8596668" cy="4873268"/>
          </a:xfrm>
        </p:spPr>
        <p:txBody>
          <a:bodyPr>
            <a:noAutofit/>
          </a:bodyPr>
          <a:lstStyle/>
          <a:p>
            <a:pPr marL="0" indent="0">
              <a:lnSpc>
                <a:spcPct val="150000"/>
              </a:lnSpc>
              <a:buNone/>
            </a:pPr>
            <a:r>
              <a:rPr lang="en-GB" sz="2800" dirty="0"/>
              <a:t>Photograph</a:t>
            </a:r>
          </a:p>
          <a:p>
            <a:pPr marL="0" indent="0">
              <a:lnSpc>
                <a:spcPct val="150000"/>
              </a:lnSpc>
              <a:buNone/>
            </a:pPr>
            <a:r>
              <a:rPr lang="en-GB" sz="2800" dirty="0"/>
              <a:t>Training – Bridge visits, mentoring calls etc. </a:t>
            </a:r>
          </a:p>
          <a:p>
            <a:pPr marL="0" indent="0">
              <a:lnSpc>
                <a:spcPct val="150000"/>
              </a:lnSpc>
              <a:buNone/>
            </a:pPr>
            <a:r>
              <a:rPr lang="en-GB" sz="2800" dirty="0"/>
              <a:t>Roster : Owning a slot</a:t>
            </a:r>
          </a:p>
          <a:p>
            <a:pPr marL="0" indent="0">
              <a:lnSpc>
                <a:spcPct val="150000"/>
              </a:lnSpc>
              <a:buNone/>
            </a:pPr>
            <a:r>
              <a:rPr lang="en-GB" sz="2800" dirty="0"/>
              <a:t>Communication – contact numbers/email addresses</a:t>
            </a:r>
          </a:p>
          <a:p>
            <a:pPr marL="0" indent="0">
              <a:lnSpc>
                <a:spcPct val="150000"/>
              </a:lnSpc>
              <a:buNone/>
            </a:pPr>
            <a:r>
              <a:rPr lang="en-GB" sz="2800" dirty="0"/>
              <a:t>Commitment to training events &amp; Reps Meetings</a:t>
            </a:r>
            <a:br>
              <a:rPr lang="en-GB" sz="2800" dirty="0"/>
            </a:br>
            <a:r>
              <a:rPr lang="en-GB" sz="2800" dirty="0"/>
              <a:t>Next steps &amp; thank you</a:t>
            </a:r>
          </a:p>
          <a:p>
            <a:pPr marL="0" indent="0">
              <a:buNone/>
            </a:pPr>
            <a:endParaRPr lang="en-GB" sz="2400" dirty="0"/>
          </a:p>
          <a:p>
            <a:pPr marL="0" indent="0">
              <a:buNone/>
            </a:pPr>
            <a:endParaRPr lang="en-GB" sz="2400" dirty="0"/>
          </a:p>
        </p:txBody>
      </p:sp>
      <p:sp>
        <p:nvSpPr>
          <p:cNvPr id="8" name="Title 1"/>
          <p:cNvSpPr txBox="1"/>
          <p:nvPr/>
        </p:nvSpPr>
        <p:spPr>
          <a:xfrm>
            <a:off x="10087429" y="616860"/>
            <a:ext cx="209005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en-GB">
              <a:solidFill>
                <a:schemeClr val="bg1"/>
              </a:solidFill>
            </a:endParaRPr>
          </a:p>
        </p:txBody>
      </p:sp>
      <p:sp>
        <p:nvSpPr>
          <p:cNvPr id="3" name="Slide Number Placeholder 2">
            <a:extLst>
              <a:ext uri="{FF2B5EF4-FFF2-40B4-BE49-F238E27FC236}">
                <a16:creationId xmlns:a16="http://schemas.microsoft.com/office/drawing/2014/main" id="{ACDCFBF2-DBC5-345E-ECC0-C22A6EE6756B}"/>
              </a:ext>
            </a:extLst>
          </p:cNvPr>
          <p:cNvSpPr>
            <a:spLocks noGrp="1"/>
          </p:cNvSpPr>
          <p:nvPr>
            <p:ph type="sldNum" sz="quarter" idx="12"/>
          </p:nvPr>
        </p:nvSpPr>
        <p:spPr/>
        <p:txBody>
          <a:bodyPr/>
          <a:lstStyle/>
          <a:p>
            <a:fld id="{51884C93-C5C4-4550-A833-7D554E44A64F}" type="slidenum">
              <a:rPr lang="en-GB" smtClean="0"/>
              <a:t>21</a:t>
            </a:fld>
            <a:endParaRPr lang="en-GB"/>
          </a:p>
        </p:txBody>
      </p:sp>
    </p:spTree>
    <p:extLst>
      <p:ext uri="{BB962C8B-B14F-4D97-AF65-F5344CB8AC3E}">
        <p14:creationId xmlns:p14="http://schemas.microsoft.com/office/powerpoint/2010/main" val="65535088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a:solidFill>
                  <a:srgbClr val="00B0F0"/>
                </a:solidFill>
              </a:rPr>
              <a:t>SAAVS</a:t>
            </a:r>
          </a:p>
        </p:txBody>
      </p:sp>
      <p:pic>
        <p:nvPicPr>
          <p:cNvPr id="3" name="Picture 2"/>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
        <p:nvSpPr>
          <p:cNvPr id="4" name="Title 1"/>
          <p:cNvSpPr txBox="1"/>
          <p:nvPr/>
        </p:nvSpPr>
        <p:spPr>
          <a:xfrm>
            <a:off x="10087429" y="616860"/>
            <a:ext cx="2090058"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a:solidFill>
                  <a:schemeClr val="bg1"/>
                </a:solidFill>
              </a:rPr>
              <a:t>	</a:t>
            </a:r>
          </a:p>
        </p:txBody>
      </p:sp>
      <p:sp>
        <p:nvSpPr>
          <p:cNvPr id="7" name="Content Placeholder 2">
            <a:extLst>
              <a:ext uri="{FF2B5EF4-FFF2-40B4-BE49-F238E27FC236}">
                <a16:creationId xmlns:a16="http://schemas.microsoft.com/office/drawing/2014/main" id="{2353BDC3-DC74-58D1-0685-ADEDD81DACEF}"/>
              </a:ext>
            </a:extLst>
          </p:cNvPr>
          <p:cNvSpPr txBox="1">
            <a:spLocks/>
          </p:cNvSpPr>
          <p:nvPr/>
        </p:nvSpPr>
        <p:spPr>
          <a:xfrm>
            <a:off x="677334" y="1669773"/>
            <a:ext cx="8596668" cy="4371589"/>
          </a:xfrm>
          <a:prstGeom prst="rect">
            <a:avLst/>
          </a:prstGeom>
        </p:spPr>
        <p:txBody>
          <a:bodyPr>
            <a:normAutofit/>
          </a:bodyPr>
          <a:lst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800" b="1" dirty="0"/>
              <a:t>WELCOME</a:t>
            </a:r>
            <a:r>
              <a:rPr lang="en-US" sz="2800" dirty="0"/>
              <a:t> TO THE SURREY APPROPRIATE ADULT VOLUNTEER SERVICE</a:t>
            </a:r>
          </a:p>
          <a:p>
            <a:pPr marL="0" indent="0">
              <a:buNone/>
            </a:pPr>
            <a:endParaRPr lang="en-US" dirty="0"/>
          </a:p>
          <a:p>
            <a:pPr marL="0" indent="0">
              <a:buNone/>
            </a:pPr>
            <a:r>
              <a:rPr lang="en-US" dirty="0"/>
              <a:t>The Surrey Appropriate Adult Volunteer Service offers support to vulnerable adults and young people who find themselves detained in Police custody.</a:t>
            </a:r>
          </a:p>
          <a:p>
            <a:pPr marL="0" indent="0">
              <a:buNone/>
            </a:pPr>
            <a:r>
              <a:rPr lang="en-US" dirty="0"/>
              <a:t>The role of the Appropriate Adult is not to provide legal advice but to offer impartial support and be a friendly face in the absence of a family member or carer, to people who may be feeling frightened, bewildered, and confused in an unfamiliar situation.</a:t>
            </a:r>
          </a:p>
        </p:txBody>
      </p:sp>
      <p:sp>
        <p:nvSpPr>
          <p:cNvPr id="9" name="Slide Number Placeholder 8">
            <a:extLst>
              <a:ext uri="{FF2B5EF4-FFF2-40B4-BE49-F238E27FC236}">
                <a16:creationId xmlns:a16="http://schemas.microsoft.com/office/drawing/2014/main" id="{3B475812-C05E-3801-0F4B-6F1A66CD52E6}"/>
              </a:ext>
            </a:extLst>
          </p:cNvPr>
          <p:cNvSpPr>
            <a:spLocks noGrp="1"/>
          </p:cNvSpPr>
          <p:nvPr>
            <p:ph type="sldNum" sz="quarter" idx="12"/>
          </p:nvPr>
        </p:nvSpPr>
        <p:spPr/>
        <p:txBody>
          <a:bodyPr/>
          <a:lstStyle/>
          <a:p>
            <a:fld id="{51884C93-C5C4-4550-A833-7D554E44A64F}" type="slidenum">
              <a:rPr lang="en-GB" smtClean="0"/>
              <a:t>3</a:t>
            </a:fld>
            <a:endParaRPr lang="en-GB"/>
          </a:p>
        </p:txBody>
      </p:sp>
    </p:spTree>
    <p:extLst>
      <p:ext uri="{BB962C8B-B14F-4D97-AF65-F5344CB8AC3E}">
        <p14:creationId xmlns:p14="http://schemas.microsoft.com/office/powerpoint/2010/main" val="42040829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72C4B-5713-EA4A-9A25-C5BE35EFABC2}"/>
              </a:ext>
            </a:extLst>
          </p:cNvPr>
          <p:cNvSpPr>
            <a:spLocks noGrp="1"/>
          </p:cNvSpPr>
          <p:nvPr>
            <p:ph type="title"/>
          </p:nvPr>
        </p:nvSpPr>
        <p:spPr/>
        <p:txBody>
          <a:bodyPr/>
          <a:lstStyle/>
          <a:p>
            <a:r>
              <a:rPr lang="en-GB" dirty="0">
                <a:solidFill>
                  <a:srgbClr val="00B0F0"/>
                </a:solidFill>
              </a:rPr>
              <a:t>About SAAVS</a:t>
            </a:r>
            <a:endParaRPr lang="en-US" dirty="0">
              <a:solidFill>
                <a:srgbClr val="00B0F0"/>
              </a:solidFill>
            </a:endParaRPr>
          </a:p>
        </p:txBody>
      </p:sp>
      <p:sp>
        <p:nvSpPr>
          <p:cNvPr id="3" name="Content Placeholder 2">
            <a:extLst>
              <a:ext uri="{FF2B5EF4-FFF2-40B4-BE49-F238E27FC236}">
                <a16:creationId xmlns:a16="http://schemas.microsoft.com/office/drawing/2014/main" id="{25CF4507-E47F-2447-B12C-F507252703F9}"/>
              </a:ext>
            </a:extLst>
          </p:cNvPr>
          <p:cNvSpPr>
            <a:spLocks noGrp="1"/>
          </p:cNvSpPr>
          <p:nvPr>
            <p:ph idx="1"/>
          </p:nvPr>
        </p:nvSpPr>
        <p:spPr>
          <a:xfrm>
            <a:off x="677334" y="1669773"/>
            <a:ext cx="8596668" cy="4371589"/>
          </a:xfrm>
        </p:spPr>
        <p:txBody>
          <a:bodyPr>
            <a:normAutofit/>
          </a:bodyPr>
          <a:lstStyle/>
          <a:p>
            <a:r>
              <a:rPr lang="en-GB" dirty="0"/>
              <a:t>The use of AAs was enshrined in law in 1984. </a:t>
            </a:r>
          </a:p>
          <a:p>
            <a:r>
              <a:rPr lang="en-GB" dirty="0"/>
              <a:t>SAAVS was established in 1995.</a:t>
            </a:r>
          </a:p>
          <a:p>
            <a:r>
              <a:rPr lang="en-GB" dirty="0">
                <a:solidFill>
                  <a:srgbClr val="00B0F0"/>
                </a:solidFill>
              </a:rPr>
              <a:t>SAAVS</a:t>
            </a:r>
            <a:r>
              <a:rPr lang="en-GB" dirty="0"/>
              <a:t> - offers a professional service in a friendly manner. We don’t advise on legal matters and we aren’t Social Workers. We focus on the needs of the detained person. We aim to be in Custody within an hour</a:t>
            </a:r>
          </a:p>
          <a:p>
            <a:r>
              <a:rPr lang="en-GB" dirty="0"/>
              <a:t>Monthly statistics: August: 44 VA’s &amp; 48 CYP’s</a:t>
            </a:r>
          </a:p>
          <a:p>
            <a:pPr marL="0" indent="0">
              <a:buNone/>
            </a:pPr>
            <a:endParaRPr lang="en-US" dirty="0"/>
          </a:p>
        </p:txBody>
      </p:sp>
      <p:sp>
        <p:nvSpPr>
          <p:cNvPr id="4" name="Slide Number Placeholder 3">
            <a:extLst>
              <a:ext uri="{FF2B5EF4-FFF2-40B4-BE49-F238E27FC236}">
                <a16:creationId xmlns:a16="http://schemas.microsoft.com/office/drawing/2014/main" id="{4BFAC918-9F4B-60F4-0AC8-A26E0DB3055D}"/>
              </a:ext>
            </a:extLst>
          </p:cNvPr>
          <p:cNvSpPr>
            <a:spLocks noGrp="1"/>
          </p:cNvSpPr>
          <p:nvPr>
            <p:ph type="sldNum" sz="quarter" idx="12"/>
          </p:nvPr>
        </p:nvSpPr>
        <p:spPr/>
        <p:txBody>
          <a:bodyPr/>
          <a:lstStyle/>
          <a:p>
            <a:fld id="{51884C93-C5C4-4550-A833-7D554E44A64F}" type="slidenum">
              <a:rPr lang="en-GB" smtClean="0"/>
              <a:t>4</a:t>
            </a:fld>
            <a:endParaRPr lang="en-GB"/>
          </a:p>
        </p:txBody>
      </p:sp>
      <p:pic>
        <p:nvPicPr>
          <p:cNvPr id="7" name="Picture 6">
            <a:extLst>
              <a:ext uri="{FF2B5EF4-FFF2-40B4-BE49-F238E27FC236}">
                <a16:creationId xmlns:a16="http://schemas.microsoft.com/office/drawing/2014/main" id="{C0AC9754-4DD3-67F3-518D-66A15FDECA72}"/>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15867555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884C-C7C4-EE48-B1D0-E3FB26333C7A}"/>
              </a:ext>
            </a:extLst>
          </p:cNvPr>
          <p:cNvSpPr>
            <a:spLocks noGrp="1"/>
          </p:cNvSpPr>
          <p:nvPr>
            <p:ph type="title"/>
          </p:nvPr>
        </p:nvSpPr>
        <p:spPr/>
        <p:txBody>
          <a:bodyPr/>
          <a:lstStyle/>
          <a:p>
            <a:r>
              <a:rPr lang="en-GB" dirty="0">
                <a:solidFill>
                  <a:srgbClr val="00B0F0"/>
                </a:solidFill>
              </a:rPr>
              <a:t>Purpose – to protect the interests of the young person or vulnerable adult</a:t>
            </a:r>
            <a:endParaRPr lang="en-US" dirty="0">
              <a:solidFill>
                <a:srgbClr val="00B0F0"/>
              </a:solidFill>
            </a:endParaRPr>
          </a:p>
        </p:txBody>
      </p:sp>
      <p:sp>
        <p:nvSpPr>
          <p:cNvPr id="3" name="Content Placeholder 2">
            <a:extLst>
              <a:ext uri="{FF2B5EF4-FFF2-40B4-BE49-F238E27FC236}">
                <a16:creationId xmlns:a16="http://schemas.microsoft.com/office/drawing/2014/main" id="{E21ABDD5-EECF-C443-A623-679FD40491FE}"/>
              </a:ext>
            </a:extLst>
          </p:cNvPr>
          <p:cNvSpPr>
            <a:spLocks noGrp="1"/>
          </p:cNvSpPr>
          <p:nvPr>
            <p:ph idx="1"/>
          </p:nvPr>
        </p:nvSpPr>
        <p:spPr>
          <a:xfrm>
            <a:off x="677334" y="2027583"/>
            <a:ext cx="8596668" cy="4013779"/>
          </a:xfrm>
        </p:spPr>
        <p:txBody>
          <a:bodyPr>
            <a:normAutofit/>
          </a:bodyPr>
          <a:lstStyle/>
          <a:p>
            <a:r>
              <a:rPr lang="en-GB" dirty="0"/>
              <a:t>Ensure the DP (Detained Person) understands why they are in Custody</a:t>
            </a:r>
          </a:p>
          <a:p>
            <a:r>
              <a:rPr lang="en-GB" dirty="0">
                <a:solidFill>
                  <a:schemeClr val="tx1"/>
                </a:solidFill>
              </a:rPr>
              <a:t>Ensure that the DP understands their Rights and Entitlements and the Caution</a:t>
            </a:r>
            <a:r>
              <a:rPr lang="en-GB" dirty="0">
                <a:solidFill>
                  <a:srgbClr val="FF0000"/>
                </a:solidFill>
              </a:rPr>
              <a:t> </a:t>
            </a:r>
          </a:p>
          <a:p>
            <a:r>
              <a:rPr lang="en-GB" dirty="0"/>
              <a:t>Safeguard their interests by helping them to communicate</a:t>
            </a:r>
          </a:p>
          <a:p>
            <a:r>
              <a:rPr lang="en-GB" dirty="0"/>
              <a:t>Facilitate access to food, water, shower, exercise, sanitary products</a:t>
            </a:r>
          </a:p>
          <a:p>
            <a:r>
              <a:rPr lang="en-GB" dirty="0"/>
              <a:t>Request a solicitor on behalf on DP</a:t>
            </a:r>
          </a:p>
          <a:p>
            <a:r>
              <a:rPr lang="en-GB" dirty="0"/>
              <a:t>Interact with the Police, Solicitor, Health Care Professional &amp; LDS</a:t>
            </a:r>
          </a:p>
          <a:p>
            <a:r>
              <a:rPr lang="en-GB" dirty="0"/>
              <a:t>Encourage the DP to engage with offers of support</a:t>
            </a:r>
          </a:p>
          <a:p>
            <a:r>
              <a:rPr lang="en-GB" dirty="0"/>
              <a:t>Report safeguarding concerns to the Custody Sergeant</a:t>
            </a:r>
            <a:endParaRPr lang="en-US" dirty="0"/>
          </a:p>
        </p:txBody>
      </p:sp>
      <p:sp>
        <p:nvSpPr>
          <p:cNvPr id="6" name="Slide Number Placeholder 5">
            <a:extLst>
              <a:ext uri="{FF2B5EF4-FFF2-40B4-BE49-F238E27FC236}">
                <a16:creationId xmlns:a16="http://schemas.microsoft.com/office/drawing/2014/main" id="{D63811B7-CC47-599E-5F2C-44E341F6C085}"/>
              </a:ext>
            </a:extLst>
          </p:cNvPr>
          <p:cNvSpPr>
            <a:spLocks noGrp="1"/>
          </p:cNvSpPr>
          <p:nvPr>
            <p:ph type="sldNum" sz="quarter" idx="12"/>
          </p:nvPr>
        </p:nvSpPr>
        <p:spPr/>
        <p:txBody>
          <a:bodyPr/>
          <a:lstStyle/>
          <a:p>
            <a:fld id="{51884C93-C5C4-4550-A833-7D554E44A64F}" type="slidenum">
              <a:rPr lang="en-GB" smtClean="0"/>
              <a:t>5</a:t>
            </a:fld>
            <a:endParaRPr lang="en-GB"/>
          </a:p>
        </p:txBody>
      </p:sp>
      <p:pic>
        <p:nvPicPr>
          <p:cNvPr id="7" name="Picture 6">
            <a:extLst>
              <a:ext uri="{FF2B5EF4-FFF2-40B4-BE49-F238E27FC236}">
                <a16:creationId xmlns:a16="http://schemas.microsoft.com/office/drawing/2014/main" id="{784C39EE-2D80-8511-78F1-92A04B221AAA}"/>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428403140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661DD20-6675-926C-C221-1FF5CDBF6474}"/>
              </a:ext>
            </a:extLst>
          </p:cNvPr>
          <p:cNvSpPr>
            <a:spLocks noGrp="1"/>
          </p:cNvSpPr>
          <p:nvPr>
            <p:ph type="sldNum" sz="quarter" idx="12"/>
          </p:nvPr>
        </p:nvSpPr>
        <p:spPr/>
        <p:txBody>
          <a:bodyPr/>
          <a:lstStyle/>
          <a:p>
            <a:fld id="{51884C93-C5C4-4550-A833-7D554E44A64F}" type="slidenum">
              <a:rPr lang="en-GB" smtClean="0"/>
              <a:t>6</a:t>
            </a:fld>
            <a:endParaRPr lang="en-GB"/>
          </a:p>
        </p:txBody>
      </p:sp>
      <p:sp>
        <p:nvSpPr>
          <p:cNvPr id="3" name="Content Placeholder 2">
            <a:extLst>
              <a:ext uri="{FF2B5EF4-FFF2-40B4-BE49-F238E27FC236}">
                <a16:creationId xmlns:a16="http://schemas.microsoft.com/office/drawing/2014/main" id="{052289BB-92AC-C363-C9A7-30993491DE16}"/>
              </a:ext>
            </a:extLst>
          </p:cNvPr>
          <p:cNvSpPr txBox="1">
            <a:spLocks/>
          </p:cNvSpPr>
          <p:nvPr/>
        </p:nvSpPr>
        <p:spPr>
          <a:xfrm>
            <a:off x="763831" y="3251994"/>
            <a:ext cx="8596668" cy="4013779"/>
          </a:xfrm>
          <a:prstGeom prst="rect">
            <a:avLst/>
          </a:prstGeom>
        </p:spPr>
        <p:txBody>
          <a:bodyPr>
            <a:normAutofit/>
          </a:bodyPr>
          <a:lst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dirty="0">
                <a:solidFill>
                  <a:schemeClr val="tx1"/>
                </a:solidFill>
              </a:rPr>
              <a:t>Challenge grounds for detention.</a:t>
            </a:r>
          </a:p>
          <a:p>
            <a:r>
              <a:rPr lang="en-GB" dirty="0">
                <a:solidFill>
                  <a:schemeClr val="tx1"/>
                </a:solidFill>
              </a:rPr>
              <a:t>Check understanding of Rights and Entitlements at every stage as these are ongoing. If the DP does not understand their Rights and Entitlements at any point, then fitness for interview should be challenged.</a:t>
            </a:r>
          </a:p>
          <a:p>
            <a:r>
              <a:rPr lang="en-GB" dirty="0">
                <a:solidFill>
                  <a:schemeClr val="tx1"/>
                </a:solidFill>
              </a:rPr>
              <a:t>Ask for a delay in interviewing the DP if necessary. For example, you are concerned for their mental and emotional state.</a:t>
            </a:r>
          </a:p>
          <a:p>
            <a:r>
              <a:rPr lang="en-GB" dirty="0">
                <a:solidFill>
                  <a:schemeClr val="tx1"/>
                </a:solidFill>
              </a:rPr>
              <a:t>Step in in an interview if you feel that the DP is being led/coerced/manipulated or pressured in any way.</a:t>
            </a:r>
          </a:p>
          <a:p>
            <a:r>
              <a:rPr lang="en-GB" dirty="0">
                <a:solidFill>
                  <a:schemeClr val="tx1"/>
                </a:solidFill>
              </a:rPr>
              <a:t>Challenge the language being used for CYP’s.</a:t>
            </a:r>
          </a:p>
          <a:p>
            <a:endParaRPr lang="en-GB" sz="1900" dirty="0">
              <a:solidFill>
                <a:srgbClr val="FF0000"/>
              </a:solidFill>
            </a:endParaRPr>
          </a:p>
          <a:p>
            <a:endParaRPr lang="en-US" dirty="0"/>
          </a:p>
        </p:txBody>
      </p:sp>
      <p:sp>
        <p:nvSpPr>
          <p:cNvPr id="4" name="Title 1">
            <a:extLst>
              <a:ext uri="{FF2B5EF4-FFF2-40B4-BE49-F238E27FC236}">
                <a16:creationId xmlns:a16="http://schemas.microsoft.com/office/drawing/2014/main" id="{9AC9DB23-4012-1632-9754-B066388C0F5D}"/>
              </a:ext>
            </a:extLst>
          </p:cNvPr>
          <p:cNvSpPr txBox="1">
            <a:spLocks/>
          </p:cNvSpPr>
          <p:nvPr/>
        </p:nvSpPr>
        <p:spPr>
          <a:xfrm>
            <a:off x="677334" y="609600"/>
            <a:ext cx="8596668" cy="132080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kern="100" dirty="0">
                <a:solidFill>
                  <a:srgbClr val="00B0F0"/>
                </a:solidFill>
                <a:effectLst/>
                <a:latin typeface="+mj-lt"/>
                <a:ea typeface="Aptos" panose="020B0004020202020204" pitchFamily="34" charset="0"/>
                <a:cs typeface="Times New Roman" panose="02020603050405020304" pitchFamily="18" charset="0"/>
              </a:rPr>
              <a:t>The AA must prioritise the person’s rights and welfare, even if that means challenging police decisions</a:t>
            </a:r>
            <a:r>
              <a:rPr lang="en-GB" sz="4000" kern="100" dirty="0">
                <a:solidFill>
                  <a:srgbClr val="00B0F0"/>
                </a:solidFill>
                <a:ea typeface="Aptos" panose="020B0004020202020204" pitchFamily="34" charset="0"/>
                <a:cs typeface="Times New Roman" panose="02020603050405020304" pitchFamily="18" charset="0"/>
              </a:rPr>
              <a:t> and </a:t>
            </a:r>
            <a:endParaRPr lang="en-GB" dirty="0">
              <a:solidFill>
                <a:srgbClr val="00B0F0"/>
              </a:solidFill>
            </a:endParaRPr>
          </a:p>
          <a:p>
            <a:r>
              <a:rPr lang="en-GB" dirty="0">
                <a:solidFill>
                  <a:srgbClr val="00B0F0"/>
                </a:solidFill>
              </a:rPr>
              <a:t>AA’s should feel confident to:</a:t>
            </a:r>
            <a:endParaRPr lang="en-US" dirty="0">
              <a:solidFill>
                <a:srgbClr val="00B0F0"/>
              </a:solidFill>
            </a:endParaRPr>
          </a:p>
        </p:txBody>
      </p:sp>
      <p:pic>
        <p:nvPicPr>
          <p:cNvPr id="5" name="Picture 4">
            <a:extLst>
              <a:ext uri="{FF2B5EF4-FFF2-40B4-BE49-F238E27FC236}">
                <a16:creationId xmlns:a16="http://schemas.microsoft.com/office/drawing/2014/main" id="{282CD45B-8D97-42BC-7146-E929DD4737C9}"/>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132852731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5F48F4B-5C52-EEC3-CFE9-E05CAC1EBC45}"/>
              </a:ext>
            </a:extLst>
          </p:cNvPr>
          <p:cNvSpPr>
            <a:spLocks noGrp="1"/>
          </p:cNvSpPr>
          <p:nvPr>
            <p:ph type="sldNum" sz="quarter" idx="12"/>
          </p:nvPr>
        </p:nvSpPr>
        <p:spPr/>
        <p:txBody>
          <a:bodyPr/>
          <a:lstStyle/>
          <a:p>
            <a:fld id="{51884C93-C5C4-4550-A833-7D554E44A64F}" type="slidenum">
              <a:rPr lang="en-GB" smtClean="0"/>
              <a:t>7</a:t>
            </a:fld>
            <a:endParaRPr lang="en-GB"/>
          </a:p>
        </p:txBody>
      </p:sp>
      <p:sp>
        <p:nvSpPr>
          <p:cNvPr id="3" name="Content Placeholder 2">
            <a:extLst>
              <a:ext uri="{FF2B5EF4-FFF2-40B4-BE49-F238E27FC236}">
                <a16:creationId xmlns:a16="http://schemas.microsoft.com/office/drawing/2014/main" id="{1E4437EA-E3ED-4001-A125-BB4A94C1D97B}"/>
              </a:ext>
            </a:extLst>
          </p:cNvPr>
          <p:cNvSpPr txBox="1">
            <a:spLocks/>
          </p:cNvSpPr>
          <p:nvPr/>
        </p:nvSpPr>
        <p:spPr>
          <a:xfrm>
            <a:off x="677334" y="2537072"/>
            <a:ext cx="8596668" cy="4013779"/>
          </a:xfrm>
          <a:prstGeom prst="rect">
            <a:avLst/>
          </a:prstGeom>
        </p:spPr>
        <p:txBody>
          <a:bodyPr>
            <a:normAutofit/>
          </a:bodyPr>
          <a:lst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GB" sz="1800" kern="100" dirty="0">
                <a:solidFill>
                  <a:schemeClr val="tx1"/>
                </a:solidFill>
                <a:effectLst/>
                <a:latin typeface="+mj-lt"/>
                <a:ea typeface="Aptos" panose="020B0004020202020204" pitchFamily="34" charset="0"/>
                <a:cs typeface="Times New Roman" panose="02020603050405020304" pitchFamily="18" charset="0"/>
              </a:rPr>
              <a:t>Check which law the person is held under</a:t>
            </a:r>
          </a:p>
          <a:p>
            <a:r>
              <a:rPr lang="en-GB" sz="1800" kern="100" dirty="0">
                <a:solidFill>
                  <a:schemeClr val="tx1"/>
                </a:solidFill>
                <a:effectLst/>
                <a:latin typeface="+mj-lt"/>
                <a:ea typeface="Aptos" panose="020B0004020202020204" pitchFamily="34" charset="0"/>
                <a:cs typeface="Times New Roman" panose="02020603050405020304" pitchFamily="18" charset="0"/>
              </a:rPr>
              <a:t>Get a lawyer actively involved</a:t>
            </a:r>
          </a:p>
          <a:p>
            <a:r>
              <a:rPr lang="en-GB" sz="1800" kern="100" dirty="0">
                <a:solidFill>
                  <a:schemeClr val="tx1"/>
                </a:solidFill>
                <a:effectLst/>
                <a:latin typeface="+mj-lt"/>
                <a:ea typeface="Aptos" panose="020B0004020202020204" pitchFamily="34" charset="0"/>
                <a:cs typeface="Times New Roman" panose="02020603050405020304" pitchFamily="18" charset="0"/>
              </a:rPr>
              <a:t>Advocate for health matters to be prioritised (as also being in the interests of justice)</a:t>
            </a:r>
          </a:p>
          <a:p>
            <a:r>
              <a:rPr lang="en-GB" sz="1800" kern="100" dirty="0">
                <a:solidFill>
                  <a:schemeClr val="tx1"/>
                </a:solidFill>
                <a:effectLst/>
                <a:latin typeface="+mj-lt"/>
                <a:ea typeface="Aptos" panose="020B0004020202020204" pitchFamily="34" charset="0"/>
                <a:cs typeface="Times New Roman" panose="02020603050405020304" pitchFamily="18" charset="0"/>
              </a:rPr>
              <a:t>Focus on the PACE questions: are they fit to be detained and to be interviewed?</a:t>
            </a:r>
          </a:p>
          <a:p>
            <a:r>
              <a:rPr lang="en-GB" sz="1800" kern="100" dirty="0">
                <a:solidFill>
                  <a:schemeClr val="tx1"/>
                </a:solidFill>
                <a:effectLst/>
                <a:latin typeface="+mj-lt"/>
                <a:ea typeface="Aptos" panose="020B0004020202020204" pitchFamily="34" charset="0"/>
                <a:cs typeface="Times New Roman" panose="02020603050405020304" pitchFamily="18" charset="0"/>
              </a:rPr>
              <a:t>Do not attend interview unless you are confident the person is fit to interview</a:t>
            </a:r>
          </a:p>
          <a:p>
            <a:r>
              <a:rPr lang="en-GB" sz="1800" dirty="0">
                <a:solidFill>
                  <a:schemeClr val="tx1"/>
                </a:solidFill>
                <a:effectLst/>
                <a:latin typeface="+mj-lt"/>
                <a:ea typeface="Aptos" panose="020B0004020202020204" pitchFamily="34" charset="0"/>
                <a:cs typeface="Times New Roman" panose="02020603050405020304" pitchFamily="18" charset="0"/>
              </a:rPr>
              <a:t>Document your actions and objections clearly on the custody record and in interview</a:t>
            </a:r>
          </a:p>
          <a:p>
            <a:pPr marL="0" indent="0">
              <a:buNone/>
            </a:pPr>
            <a:r>
              <a:rPr lang="en-GB" dirty="0">
                <a:solidFill>
                  <a:schemeClr val="tx1"/>
                </a:solidFill>
                <a:latin typeface="+mj-lt"/>
                <a:cs typeface="Times New Roman" panose="02020603050405020304" pitchFamily="18" charset="0"/>
              </a:rPr>
              <a:t>For more information please see the Mental Health Act (MHA) assessments section on </a:t>
            </a:r>
            <a:r>
              <a:rPr lang="en-GB" dirty="0" err="1">
                <a:solidFill>
                  <a:schemeClr val="tx1"/>
                </a:solidFill>
                <a:latin typeface="+mj-lt"/>
                <a:cs typeface="Times New Roman" panose="02020603050405020304" pitchFamily="18" charset="0"/>
              </a:rPr>
              <a:t>iKAAN</a:t>
            </a:r>
            <a:endParaRPr lang="en-GB" dirty="0">
              <a:solidFill>
                <a:schemeClr val="tx1"/>
              </a:solidFill>
              <a:latin typeface="+mj-lt"/>
            </a:endParaRPr>
          </a:p>
        </p:txBody>
      </p:sp>
      <p:pic>
        <p:nvPicPr>
          <p:cNvPr id="4" name="Picture 3">
            <a:extLst>
              <a:ext uri="{FF2B5EF4-FFF2-40B4-BE49-F238E27FC236}">
                <a16:creationId xmlns:a16="http://schemas.microsoft.com/office/drawing/2014/main" id="{ADB3B377-F092-ECBC-7A4E-C879FAED067D}"/>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
        <p:nvSpPr>
          <p:cNvPr id="5" name="TextBox 4">
            <a:extLst>
              <a:ext uri="{FF2B5EF4-FFF2-40B4-BE49-F238E27FC236}">
                <a16:creationId xmlns:a16="http://schemas.microsoft.com/office/drawing/2014/main" id="{D9636F83-CB45-84F6-BA3F-A7FC48C7FF30}"/>
              </a:ext>
            </a:extLst>
          </p:cNvPr>
          <p:cNvSpPr txBox="1"/>
          <p:nvPr/>
        </p:nvSpPr>
        <p:spPr>
          <a:xfrm>
            <a:off x="677334" y="1623780"/>
            <a:ext cx="8464379" cy="1064650"/>
          </a:xfrm>
          <a:prstGeom prst="rect">
            <a:avLst/>
          </a:prstGeom>
          <a:noFill/>
        </p:spPr>
        <p:txBody>
          <a:bodyPr wrap="square" rtlCol="0">
            <a:spAutoFit/>
          </a:bodyPr>
          <a:lstStyle/>
          <a:p>
            <a:pPr>
              <a:lnSpc>
                <a:spcPct val="107000"/>
              </a:lnSpc>
              <a:spcAft>
                <a:spcPts val="800"/>
              </a:spcAft>
            </a:pPr>
            <a:r>
              <a:rPr lang="en-GB" sz="1800" kern="100" dirty="0">
                <a:effectLst/>
                <a:latin typeface="+mj-lt"/>
                <a:ea typeface="Aptos" panose="020B0004020202020204" pitchFamily="34" charset="0"/>
                <a:cs typeface="Times New Roman" panose="02020603050405020304" pitchFamily="18" charset="0"/>
              </a:rPr>
              <a:t>When a MHA assessment is awaited, and if the police want to interview a person before the assessment, in summary you should:</a:t>
            </a:r>
          </a:p>
          <a:p>
            <a:endParaRPr lang="en-GB" dirty="0"/>
          </a:p>
        </p:txBody>
      </p:sp>
      <p:sp>
        <p:nvSpPr>
          <p:cNvPr id="6" name="Title 1">
            <a:extLst>
              <a:ext uri="{FF2B5EF4-FFF2-40B4-BE49-F238E27FC236}">
                <a16:creationId xmlns:a16="http://schemas.microsoft.com/office/drawing/2014/main" id="{41C7BB6A-0FC5-AA70-B778-2D1FF1FA6FA5}"/>
              </a:ext>
            </a:extLst>
          </p:cNvPr>
          <p:cNvSpPr txBox="1">
            <a:spLocks/>
          </p:cNvSpPr>
          <p:nvPr/>
        </p:nvSpPr>
        <p:spPr>
          <a:xfrm>
            <a:off x="677334" y="609600"/>
            <a:ext cx="8596668" cy="1320800"/>
          </a:xfrm>
          <a:prstGeom prst="rect">
            <a:avLst/>
          </a:prstGeom>
        </p:spPr>
        <p:txBody>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dirty="0">
                <a:solidFill>
                  <a:srgbClr val="00B0F0"/>
                </a:solidFill>
              </a:rPr>
              <a:t>Mental Health Act (MHA) assessments</a:t>
            </a:r>
          </a:p>
        </p:txBody>
      </p:sp>
    </p:spTree>
    <p:extLst>
      <p:ext uri="{BB962C8B-B14F-4D97-AF65-F5344CB8AC3E}">
        <p14:creationId xmlns:p14="http://schemas.microsoft.com/office/powerpoint/2010/main" val="86383642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8317F-9603-6C8D-07A4-DCBE71B1E872}"/>
              </a:ext>
            </a:extLst>
          </p:cNvPr>
          <p:cNvSpPr>
            <a:spLocks noGrp="1"/>
          </p:cNvSpPr>
          <p:nvPr>
            <p:ph type="title"/>
          </p:nvPr>
        </p:nvSpPr>
        <p:spPr/>
        <p:txBody>
          <a:bodyPr/>
          <a:lstStyle/>
          <a:p>
            <a:r>
              <a:rPr lang="en-GB" dirty="0">
                <a:solidFill>
                  <a:srgbClr val="00B0F0"/>
                </a:solidFill>
              </a:rPr>
              <a:t>Receiving a call </a:t>
            </a:r>
            <a:br>
              <a:rPr lang="en-GB" dirty="0">
                <a:solidFill>
                  <a:srgbClr val="00B0F0"/>
                </a:solidFill>
              </a:rPr>
            </a:br>
            <a:r>
              <a:rPr lang="en-GB" dirty="0">
                <a:solidFill>
                  <a:srgbClr val="00B0F0"/>
                </a:solidFill>
              </a:rPr>
              <a:t>Crib Sheet and information needed </a:t>
            </a:r>
          </a:p>
        </p:txBody>
      </p:sp>
      <p:sp>
        <p:nvSpPr>
          <p:cNvPr id="4" name="Content Placeholder 3">
            <a:extLst>
              <a:ext uri="{FF2B5EF4-FFF2-40B4-BE49-F238E27FC236}">
                <a16:creationId xmlns:a16="http://schemas.microsoft.com/office/drawing/2014/main" id="{1FB137E3-3760-CA98-1C96-45FFC3B69139}"/>
              </a:ext>
            </a:extLst>
          </p:cNvPr>
          <p:cNvSpPr>
            <a:spLocks noGrp="1"/>
          </p:cNvSpPr>
          <p:nvPr>
            <p:ph idx="1"/>
          </p:nvPr>
        </p:nvSpPr>
        <p:spPr>
          <a:xfrm>
            <a:off x="677334" y="2103120"/>
            <a:ext cx="8596668" cy="3938242"/>
          </a:xfrm>
        </p:spPr>
        <p:txBody>
          <a:bodyPr/>
          <a:lstStyle/>
          <a:p>
            <a:r>
              <a:rPr lang="en-GB" dirty="0"/>
              <a:t>Which custody suite </a:t>
            </a:r>
          </a:p>
          <a:p>
            <a:r>
              <a:rPr lang="en-GB" dirty="0"/>
              <a:t>Vulnerable adult or child/young person</a:t>
            </a:r>
          </a:p>
          <a:p>
            <a:r>
              <a:rPr lang="en-GB" dirty="0"/>
              <a:t>Nature of the alleged offence</a:t>
            </a:r>
          </a:p>
          <a:p>
            <a:r>
              <a:rPr lang="en-GB" dirty="0"/>
              <a:t>Has a solicitor been called and expected time of their arrival </a:t>
            </a:r>
          </a:p>
          <a:p>
            <a:r>
              <a:rPr lang="en-GB" dirty="0"/>
              <a:t>Details of the DP, including name and age </a:t>
            </a:r>
          </a:p>
          <a:p>
            <a:r>
              <a:rPr lang="en-GB" dirty="0"/>
              <a:t>Call reference number </a:t>
            </a:r>
          </a:p>
          <a:p>
            <a:endParaRPr lang="en-GB" dirty="0"/>
          </a:p>
        </p:txBody>
      </p:sp>
      <p:sp>
        <p:nvSpPr>
          <p:cNvPr id="5" name="Slide Number Placeholder 4">
            <a:extLst>
              <a:ext uri="{FF2B5EF4-FFF2-40B4-BE49-F238E27FC236}">
                <a16:creationId xmlns:a16="http://schemas.microsoft.com/office/drawing/2014/main" id="{C93CF4F3-800E-17BB-EA97-A1C6CFB48D88}"/>
              </a:ext>
            </a:extLst>
          </p:cNvPr>
          <p:cNvSpPr>
            <a:spLocks noGrp="1"/>
          </p:cNvSpPr>
          <p:nvPr>
            <p:ph type="sldNum" sz="quarter" idx="12"/>
          </p:nvPr>
        </p:nvSpPr>
        <p:spPr/>
        <p:txBody>
          <a:bodyPr/>
          <a:lstStyle/>
          <a:p>
            <a:fld id="{51884C93-C5C4-4550-A833-7D554E44A64F}" type="slidenum">
              <a:rPr lang="en-GB" smtClean="0"/>
              <a:t>8</a:t>
            </a:fld>
            <a:endParaRPr lang="en-GB"/>
          </a:p>
        </p:txBody>
      </p:sp>
      <p:pic>
        <p:nvPicPr>
          <p:cNvPr id="6" name="Picture 5">
            <a:extLst>
              <a:ext uri="{FF2B5EF4-FFF2-40B4-BE49-F238E27FC236}">
                <a16:creationId xmlns:a16="http://schemas.microsoft.com/office/drawing/2014/main" id="{A41AA1F2-FE07-437A-C49B-D8399B58B8D5}"/>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56208990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18036-D966-F240-B890-5C918AA8AB79}"/>
              </a:ext>
            </a:extLst>
          </p:cNvPr>
          <p:cNvSpPr>
            <a:spLocks noGrp="1"/>
          </p:cNvSpPr>
          <p:nvPr>
            <p:ph type="title"/>
          </p:nvPr>
        </p:nvSpPr>
        <p:spPr>
          <a:xfrm>
            <a:off x="677334" y="609600"/>
            <a:ext cx="8596668" cy="1046923"/>
          </a:xfrm>
        </p:spPr>
        <p:txBody>
          <a:bodyPr>
            <a:noAutofit/>
          </a:bodyPr>
          <a:lstStyle/>
          <a:p>
            <a:r>
              <a:rPr lang="en-GB" dirty="0">
                <a:solidFill>
                  <a:srgbClr val="00B0F0"/>
                </a:solidFill>
              </a:rPr>
              <a:t>Arriving in Custody and Custody records</a:t>
            </a:r>
            <a:endParaRPr lang="en-US" dirty="0">
              <a:solidFill>
                <a:srgbClr val="00B0F0"/>
              </a:solidFill>
            </a:endParaRPr>
          </a:p>
        </p:txBody>
      </p:sp>
      <p:sp>
        <p:nvSpPr>
          <p:cNvPr id="3" name="Content Placeholder 2">
            <a:extLst>
              <a:ext uri="{FF2B5EF4-FFF2-40B4-BE49-F238E27FC236}">
                <a16:creationId xmlns:a16="http://schemas.microsoft.com/office/drawing/2014/main" id="{05BE029C-39ED-D944-884E-2559732720AB}"/>
              </a:ext>
            </a:extLst>
          </p:cNvPr>
          <p:cNvSpPr>
            <a:spLocks noGrp="1"/>
          </p:cNvSpPr>
          <p:nvPr>
            <p:ph idx="1"/>
          </p:nvPr>
        </p:nvSpPr>
        <p:spPr>
          <a:xfrm>
            <a:off x="677334" y="1656523"/>
            <a:ext cx="8596668" cy="4384840"/>
          </a:xfrm>
        </p:spPr>
        <p:txBody>
          <a:bodyPr>
            <a:normAutofit/>
          </a:bodyPr>
          <a:lstStyle/>
          <a:p>
            <a:r>
              <a:rPr lang="en-GB" dirty="0"/>
              <a:t>Read thoroughly, make notes and then return to sergeant for shredding prior to leaving. UNDER NO CIRCUMSTANCES SHOULD CUSTODY RECORDS BE REMOVED FROM CUSTODY.</a:t>
            </a:r>
          </a:p>
          <a:p>
            <a:r>
              <a:rPr lang="en-GB" dirty="0"/>
              <a:t>It is your responsibility to check that your personal telephone number is not recorded on the CR, if it is there, please notify the Custody Staff. The only number for SAAVS should be 01483 974252. Be prepared to ask questions and challenge points in the record e.g. Have they had anything to eat? Have they seen a Health Care Professional? Fingerprints – some things can happen before you arrive as the DP may not have been thought as vulnerable.</a:t>
            </a:r>
          </a:p>
          <a:p>
            <a:r>
              <a:rPr lang="en-GB" dirty="0"/>
              <a:t>Take your time to acquaint yourself with the record before you meet with the DP, even if the detectives are ready to question them. Fingerprints and photos and DNA can take place after the interview</a:t>
            </a:r>
          </a:p>
          <a:p>
            <a:r>
              <a:rPr lang="en-GB" dirty="0"/>
              <a:t>DP’s can be rearrested for other offences once in Custody and these will need to be recorded on the PACE report form.</a:t>
            </a:r>
            <a:endParaRPr lang="en-US" dirty="0"/>
          </a:p>
        </p:txBody>
      </p:sp>
      <p:sp>
        <p:nvSpPr>
          <p:cNvPr id="6" name="Slide Number Placeholder 5">
            <a:extLst>
              <a:ext uri="{FF2B5EF4-FFF2-40B4-BE49-F238E27FC236}">
                <a16:creationId xmlns:a16="http://schemas.microsoft.com/office/drawing/2014/main" id="{665B45AA-F7DD-4872-47EE-C09563C53817}"/>
              </a:ext>
            </a:extLst>
          </p:cNvPr>
          <p:cNvSpPr>
            <a:spLocks noGrp="1"/>
          </p:cNvSpPr>
          <p:nvPr>
            <p:ph type="sldNum" sz="quarter" idx="12"/>
          </p:nvPr>
        </p:nvSpPr>
        <p:spPr/>
        <p:txBody>
          <a:bodyPr/>
          <a:lstStyle/>
          <a:p>
            <a:fld id="{51884C93-C5C4-4550-A833-7D554E44A64F}" type="slidenum">
              <a:rPr lang="en-GB" smtClean="0"/>
              <a:t>9</a:t>
            </a:fld>
            <a:endParaRPr lang="en-GB"/>
          </a:p>
        </p:txBody>
      </p:sp>
      <p:pic>
        <p:nvPicPr>
          <p:cNvPr id="7" name="Picture 6">
            <a:extLst>
              <a:ext uri="{FF2B5EF4-FFF2-40B4-BE49-F238E27FC236}">
                <a16:creationId xmlns:a16="http://schemas.microsoft.com/office/drawing/2014/main" id="{132AFFCE-213C-6592-68B0-2E64AFC04CA3}"/>
              </a:ext>
            </a:extLst>
          </p:cNvPr>
          <p:cNvPicPr>
            <a:picLocks noChangeAspect="1"/>
          </p:cNvPicPr>
          <p:nvPr/>
        </p:nvPicPr>
        <p:blipFill>
          <a:blip r:embed="rId2"/>
          <a:stretch>
            <a:fillRect/>
          </a:stretch>
        </p:blipFill>
        <p:spPr>
          <a:xfrm>
            <a:off x="9774918" y="5684076"/>
            <a:ext cx="2076450" cy="866775"/>
          </a:xfrm>
          <a:prstGeom prst="rect">
            <a:avLst/>
          </a:prstGeom>
          <a:effectLst>
            <a:outerShdw blurRad="50800" dist="76200" dir="2700000" algn="tl" rotWithShape="0">
              <a:prstClr val="black">
                <a:alpha val="40000"/>
              </a:prstClr>
            </a:outerShdw>
          </a:effectLst>
        </p:spPr>
      </p:pic>
    </p:spTree>
    <p:extLst>
      <p:ext uri="{BB962C8B-B14F-4D97-AF65-F5344CB8AC3E}">
        <p14:creationId xmlns:p14="http://schemas.microsoft.com/office/powerpoint/2010/main" val="2307212059"/>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Trebuchet MS" panose="020B0603020202020204"/>
        <a:cs typeface="Arial"/>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Trebuchet MS" panose="020B0603020202020204"/>
        <a:cs typeface="Arial"/>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F7E79C602C4E94BA37CFFFB8D0EA2EC" ma:contentTypeVersion="0" ma:contentTypeDescription="Create a new document." ma:contentTypeScope="" ma:versionID="f93f37cb2da4d9c10c56f1427df3f4ad">
  <xsd:schema xmlns:xsd="http://www.w3.org/2001/XMLSchema" xmlns:xs="http://www.w3.org/2001/XMLSchema" xmlns:p="http://schemas.microsoft.com/office/2006/metadata/properties" xmlns:ns2="96d90a85-d884-4288-a468-9b19436a8699" targetNamespace="http://schemas.microsoft.com/office/2006/metadata/properties" ma:root="true" ma:fieldsID="81656c3fafc7d1c39263215901a555a2" ns2:_="">
    <xsd:import namespace="96d90a85-d884-4288-a468-9b19436a8699"/>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d90a85-d884-4288-a468-9b19436a869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96d90a85-d884-4288-a468-9b19436a8699">T2TNYKX6MUFM-571699393-737</_dlc_DocId>
    <_dlc_DocIdUrl xmlns="96d90a85-d884-4288-a468-9b19436a8699">
      <Url>https://saavsorg.sharepoint.com/sites/SAAVSDocuments2/_layouts/15/DocIdRedir.aspx?ID=T2TNYKX6MUFM-571699393-737</Url>
      <Description>T2TNYKX6MUFM-571699393-737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5E13413-3846-4225-8E6D-0BC100E8943F}">
  <ds:schemaRefs>
    <ds:schemaRef ds:uri="96d90a85-d884-4288-a468-9b19436a86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4E5EB69-8997-40D6-AA2D-D29217FB6162}">
  <ds:schemaRefs>
    <ds:schemaRef ds:uri="http://schemas.microsoft.com/sharepoint/v3/contenttype/forms"/>
  </ds:schemaRefs>
</ds:datastoreItem>
</file>

<file path=customXml/itemProps3.xml><?xml version="1.0" encoding="utf-8"?>
<ds:datastoreItem xmlns:ds="http://schemas.openxmlformats.org/officeDocument/2006/customXml" ds:itemID="{CA77EA4C-7832-4C9B-B10C-078838FD77D7}">
  <ds:schemaRefs>
    <ds:schemaRef ds:uri="http://www.w3.org/XML/1998/namespace"/>
    <ds:schemaRef ds:uri="http://purl.org/dc/terms/"/>
    <ds:schemaRef ds:uri="http://purl.org/dc/elements/1.1/"/>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96d90a85-d884-4288-a468-9b19436a8699"/>
  </ds:schemaRefs>
</ds:datastoreItem>
</file>

<file path=customXml/itemProps4.xml><?xml version="1.0" encoding="utf-8"?>
<ds:datastoreItem xmlns:ds="http://schemas.openxmlformats.org/officeDocument/2006/customXml" ds:itemID="{0D6751E6-4E06-4D0B-99AD-C197F6C4013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Gallery</Template>
  <TotalTime>78226</TotalTime>
  <Words>2044</Words>
  <Application>Microsoft Office PowerPoint</Application>
  <PresentationFormat>Widescreen</PresentationFormat>
  <Paragraphs>142</Paragraphs>
  <Slides>21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Calibri</vt:lpstr>
      <vt:lpstr>Trebuchet MS</vt:lpstr>
      <vt:lpstr>Wingdings 3</vt:lpstr>
      <vt:lpstr>Facet</vt:lpstr>
      <vt:lpstr>Induction Training</vt:lpstr>
      <vt:lpstr>Programme for the day</vt:lpstr>
      <vt:lpstr>SAAVS</vt:lpstr>
      <vt:lpstr>About SAAVS</vt:lpstr>
      <vt:lpstr>Purpose – to protect the interests of the young person or vulnerable adult</vt:lpstr>
      <vt:lpstr>PowerPoint Presentation</vt:lpstr>
      <vt:lpstr>PowerPoint Presentation</vt:lpstr>
      <vt:lpstr>Receiving a call  Crib Sheet and information needed </vt:lpstr>
      <vt:lpstr>Arriving in Custody and Custody records</vt:lpstr>
      <vt:lpstr>Custody - Care and treatment of DPs</vt:lpstr>
      <vt:lpstr>Right to be held incommunicado and legal advice</vt:lpstr>
      <vt:lpstr>DP and Solicitors </vt:lpstr>
      <vt:lpstr>Meeting with the Detained Person (DP) 1  </vt:lpstr>
      <vt:lpstr>Meeting with the Detained Person (DP) 2 </vt:lpstr>
      <vt:lpstr>Caution</vt:lpstr>
      <vt:lpstr>Interview 1</vt:lpstr>
      <vt:lpstr>Interview 2</vt:lpstr>
      <vt:lpstr>After Interview: with Officers</vt:lpstr>
      <vt:lpstr>After Interview: DP Charging and Disposal</vt:lpstr>
      <vt:lpstr>Pace Report Form </vt:lpstr>
      <vt:lpstr>Administration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Training</dc:title>
  <dc:creator>Jackie Bruder</dc:creator>
  <cp:lastModifiedBy>Louise Charlton</cp:lastModifiedBy>
  <cp:revision>4</cp:revision>
  <cp:lastPrinted>2025-09-24T16:28:38Z</cp:lastPrinted>
  <dcterms:created xsi:type="dcterms:W3CDTF">2022-05-20T11:21:34Z</dcterms:created>
  <dcterms:modified xsi:type="dcterms:W3CDTF">2025-10-14T14:13:01Z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NKTEK-CHUNK-1">
    <vt:lpwstr>010021{"F":2,"I":"4321-8BA3-F6E1-7231"}</vt:lpwstr>
  </property>
  <property fmtid="{D5CDD505-2E9C-101B-9397-08002B2CF9AE}" pid="3" name="ContentTypeId">
    <vt:lpwstr>0x0101009F7E79C602C4E94BA37CFFFB8D0EA2EC</vt:lpwstr>
  </property>
  <property fmtid="{D5CDD505-2E9C-101B-9397-08002B2CF9AE}" pid="4" name="Order">
    <vt:r8>2354600</vt:r8>
  </property>
  <property fmtid="{D5CDD505-2E9C-101B-9397-08002B2CF9AE}" pid="5" name="MediaServiceImageTags">
    <vt:lpwstr/>
  </property>
  <property fmtid="{D5CDD505-2E9C-101B-9397-08002B2CF9AE}" pid="6" name="_dlc_DocIdItemGuid">
    <vt:lpwstr>68aed4ec-a324-4fc2-af3e-de90abfa0981</vt:lpwstr>
  </property>
</Properties>
</file>