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5"/>
  </p:sldMasterIdLst>
  <p:notesMasterIdLst>
    <p:notesMasterId r:id="rId27"/>
  </p:notesMasterIdLst>
  <p:handoutMasterIdLst>
    <p:handoutMasterId r:id="rId28"/>
  </p:handoutMasterIdLst>
  <p:sldIdLst>
    <p:sldId id="256" r:id="rId6"/>
    <p:sldId id="257" r:id="rId7"/>
    <p:sldId id="259" r:id="rId8"/>
    <p:sldId id="283" r:id="rId9"/>
    <p:sldId id="282" r:id="rId10"/>
    <p:sldId id="281" r:id="rId11"/>
    <p:sldId id="303" r:id="rId12"/>
    <p:sldId id="314" r:id="rId13"/>
    <p:sldId id="301" r:id="rId14"/>
    <p:sldId id="302" r:id="rId15"/>
    <p:sldId id="289" r:id="rId16"/>
    <p:sldId id="290" r:id="rId17"/>
    <p:sldId id="304" r:id="rId18"/>
    <p:sldId id="294" r:id="rId19"/>
    <p:sldId id="312" r:id="rId20"/>
    <p:sldId id="295" r:id="rId21"/>
    <p:sldId id="310" r:id="rId22"/>
    <p:sldId id="313" r:id="rId23"/>
    <p:sldId id="268" r:id="rId24"/>
    <p:sldId id="270" r:id="rId25"/>
    <p:sldId id="315" r:id="rId26"/>
  </p:sldIdLst>
  <p:sldSz cx="12192000" cy="6858000"/>
  <p:notesSz cx="6858000" cy="9144000"/>
  <p:custDataLst>
    <p:tags r:id="rId2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5" d="100"/>
          <a:sy n="55" d="100"/>
        </p:scale>
        <p:origin x="1072" y="3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kie Bruder" userId="67a0839b-9e5c-40c3-b42e-5541377bb3ef" providerId="ADAL" clId="{55115104-F6E8-45CD-B914-B99F2871BE61}"/>
    <pc:docChg chg="modSld">
      <pc:chgData name="Jackie Bruder" userId="67a0839b-9e5c-40c3-b42e-5541377bb3ef" providerId="ADAL" clId="{55115104-F6E8-45CD-B914-B99F2871BE61}" dt="2025-03-10T17:29:39.165" v="7" actId="1076"/>
      <pc:docMkLst>
        <pc:docMk/>
      </pc:docMkLst>
      <pc:sldChg chg="modSp mod">
        <pc:chgData name="Jackie Bruder" userId="67a0839b-9e5c-40c3-b42e-5541377bb3ef" providerId="ADAL" clId="{55115104-F6E8-45CD-B914-B99F2871BE61}" dt="2025-03-10T16:16:08.661" v="6" actId="1076"/>
        <pc:sldMkLst>
          <pc:docMk/>
          <pc:sldMk cId="4204082953" sldId="259"/>
        </pc:sldMkLst>
        <pc:graphicFrameChg chg="mod">
          <ac:chgData name="Jackie Bruder" userId="67a0839b-9e5c-40c3-b42e-5541377bb3ef" providerId="ADAL" clId="{55115104-F6E8-45CD-B914-B99F2871BE61}" dt="2025-03-10T16:15:42.186" v="2"/>
          <ac:graphicFrameMkLst>
            <pc:docMk/>
            <pc:sldMk cId="4204082953" sldId="259"/>
            <ac:graphicFrameMk id="8" creationId="{E31EA605-9385-4C46-D119-68B7F448F7B6}"/>
          </ac:graphicFrameMkLst>
        </pc:graphicFrameChg>
        <pc:picChg chg="mod">
          <ac:chgData name="Jackie Bruder" userId="67a0839b-9e5c-40c3-b42e-5541377bb3ef" providerId="ADAL" clId="{55115104-F6E8-45CD-B914-B99F2871BE61}" dt="2025-03-10T16:16:08.661" v="6" actId="1076"/>
          <ac:picMkLst>
            <pc:docMk/>
            <pc:sldMk cId="4204082953" sldId="259"/>
            <ac:picMk id="5" creationId="{00000000-0000-0000-0000-000000000000}"/>
          </ac:picMkLst>
        </pc:picChg>
      </pc:sldChg>
      <pc:sldChg chg="modSp mod">
        <pc:chgData name="Jackie Bruder" userId="67a0839b-9e5c-40c3-b42e-5541377bb3ef" providerId="ADAL" clId="{55115104-F6E8-45CD-B914-B99F2871BE61}" dt="2025-03-10T17:29:39.165" v="7" actId="1076"/>
        <pc:sldMkLst>
          <pc:docMk/>
          <pc:sldMk cId="4284031402" sldId="282"/>
        </pc:sldMkLst>
        <pc:picChg chg="mod">
          <ac:chgData name="Jackie Bruder" userId="67a0839b-9e5c-40c3-b42e-5541377bb3ef" providerId="ADAL" clId="{55115104-F6E8-45CD-B914-B99F2871BE61}" dt="2025-03-10T17:29:39.165" v="7" actId="1076"/>
          <ac:picMkLst>
            <pc:docMk/>
            <pc:sldMk cId="4284031402" sldId="282"/>
            <ac:picMk id="4" creationId="{5C35A3EE-28D0-1249-92BC-1326C00ACE31}"/>
          </ac:picMkLst>
        </pc:picChg>
      </pc:sldChg>
    </pc:docChg>
  </pc:docChgLst>
  <pc:docChgLst>
    <pc:chgData name="Cathy Burrows" userId="671fd55b-1729-4a39-878a-b079f7c8bd8b" providerId="ADAL" clId="{2681ECAF-E031-4CC1-B52B-D211DC9ABE6D}"/>
    <pc:docChg chg="undo custSel addSld delSld modSld">
      <pc:chgData name="Cathy Burrows" userId="671fd55b-1729-4a39-878a-b079f7c8bd8b" providerId="ADAL" clId="{2681ECAF-E031-4CC1-B52B-D211DC9ABE6D}" dt="2025-01-25T12:19:14.837" v="11" actId="680"/>
      <pc:docMkLst>
        <pc:docMk/>
      </pc:docMkLst>
      <pc:sldChg chg="delSp mod">
        <pc:chgData name="Cathy Burrows" userId="671fd55b-1729-4a39-878a-b079f7c8bd8b" providerId="ADAL" clId="{2681ECAF-E031-4CC1-B52B-D211DC9ABE6D}" dt="2025-01-25T12:04:50.243" v="10" actId="478"/>
        <pc:sldMkLst>
          <pc:docMk/>
          <pc:sldMk cId="1549506498" sldId="268"/>
        </pc:sldMkLst>
      </pc:sldChg>
      <pc:sldChg chg="new del">
        <pc:chgData name="Cathy Burrows" userId="671fd55b-1729-4a39-878a-b079f7c8bd8b" providerId="ADAL" clId="{2681ECAF-E031-4CC1-B52B-D211DC9ABE6D}" dt="2025-01-25T12:01:44.770" v="9" actId="680"/>
        <pc:sldMkLst>
          <pc:docMk/>
          <pc:sldMk cId="281350800" sldId="315"/>
        </pc:sldMkLst>
      </pc:sldChg>
      <pc:sldChg chg="new del">
        <pc:chgData name="Cathy Burrows" userId="671fd55b-1729-4a39-878a-b079f7c8bd8b" providerId="ADAL" clId="{2681ECAF-E031-4CC1-B52B-D211DC9ABE6D}" dt="2025-01-25T09:43:38.927" v="1" actId="680"/>
        <pc:sldMkLst>
          <pc:docMk/>
          <pc:sldMk cId="1663148720" sldId="315"/>
        </pc:sldMkLst>
      </pc:sldChg>
      <pc:sldChg chg="new del">
        <pc:chgData name="Cathy Burrows" userId="671fd55b-1729-4a39-878a-b079f7c8bd8b" providerId="ADAL" clId="{2681ECAF-E031-4CC1-B52B-D211DC9ABE6D}" dt="2025-01-25T10:08:17.412" v="5" actId="680"/>
        <pc:sldMkLst>
          <pc:docMk/>
          <pc:sldMk cId="1896967148" sldId="315"/>
        </pc:sldMkLst>
      </pc:sldChg>
      <pc:sldChg chg="new">
        <pc:chgData name="Cathy Burrows" userId="671fd55b-1729-4a39-878a-b079f7c8bd8b" providerId="ADAL" clId="{2681ECAF-E031-4CC1-B52B-D211DC9ABE6D}" dt="2025-01-25T12:19:14.837" v="11" actId="680"/>
        <pc:sldMkLst>
          <pc:docMk/>
          <pc:sldMk cId="2002749440" sldId="315"/>
        </pc:sldMkLst>
      </pc:sldChg>
      <pc:sldChg chg="new del">
        <pc:chgData name="Cathy Burrows" userId="671fd55b-1729-4a39-878a-b079f7c8bd8b" providerId="ADAL" clId="{2681ECAF-E031-4CC1-B52B-D211DC9ABE6D}" dt="2025-01-25T11:22:53.418" v="7" actId="680"/>
        <pc:sldMkLst>
          <pc:docMk/>
          <pc:sldMk cId="3174397441" sldId="315"/>
        </pc:sldMkLst>
      </pc:sldChg>
      <pc:sldChg chg="new del">
        <pc:chgData name="Cathy Burrows" userId="671fd55b-1729-4a39-878a-b079f7c8bd8b" providerId="ADAL" clId="{2681ECAF-E031-4CC1-B52B-D211DC9ABE6D}" dt="2025-01-25T09:46:53.435" v="3" actId="680"/>
        <pc:sldMkLst>
          <pc:docMk/>
          <pc:sldMk cId="3512795912" sldId="315"/>
        </pc:sldMkLst>
      </pc:sldChg>
    </pc:docChg>
  </pc:docChgLst>
  <pc:docChgLst>
    <pc:chgData name="Jackie Bruder" userId="67a0839b-9e5c-40c3-b42e-5541377bb3ef" providerId="ADAL" clId="{ED2ABA6F-84AC-44DE-B56A-C373A061BE67}"/>
    <pc:docChg chg="undo custSel addSld delSld modSld">
      <pc:chgData name="Jackie Bruder" userId="67a0839b-9e5c-40c3-b42e-5541377bb3ef" providerId="ADAL" clId="{ED2ABA6F-84AC-44DE-B56A-C373A061BE67}" dt="2024-08-09T13:02:56.931" v="1339" actId="27636"/>
      <pc:docMkLst>
        <pc:docMk/>
      </pc:docMkLst>
      <pc:sldChg chg="modSp mod">
        <pc:chgData name="Jackie Bruder" userId="67a0839b-9e5c-40c3-b42e-5541377bb3ef" providerId="ADAL" clId="{ED2ABA6F-84AC-44DE-B56A-C373A061BE67}" dt="2024-08-09T11:49:22.138" v="1" actId="6549"/>
        <pc:sldMkLst>
          <pc:docMk/>
          <pc:sldMk cId="1095704423" sldId="257"/>
        </pc:sldMkLst>
      </pc:sldChg>
      <pc:sldChg chg="modSp mod">
        <pc:chgData name="Jackie Bruder" userId="67a0839b-9e5c-40c3-b42e-5541377bb3ef" providerId="ADAL" clId="{ED2ABA6F-84AC-44DE-B56A-C373A061BE67}" dt="2024-08-09T11:49:33.888" v="2" actId="1076"/>
        <pc:sldMkLst>
          <pc:docMk/>
          <pc:sldMk cId="4204082953" sldId="259"/>
        </pc:sldMkLst>
      </pc:sldChg>
      <pc:sldChg chg="del">
        <pc:chgData name="Jackie Bruder" userId="67a0839b-9e5c-40c3-b42e-5541377bb3ef" providerId="ADAL" clId="{ED2ABA6F-84AC-44DE-B56A-C373A061BE67}" dt="2024-08-09T12:58:03.163" v="1232" actId="2696"/>
        <pc:sldMkLst>
          <pc:docMk/>
          <pc:sldMk cId="1238656696" sldId="260"/>
        </pc:sldMkLst>
      </pc:sldChg>
      <pc:sldChg chg="del">
        <pc:chgData name="Jackie Bruder" userId="67a0839b-9e5c-40c3-b42e-5541377bb3ef" providerId="ADAL" clId="{ED2ABA6F-84AC-44DE-B56A-C373A061BE67}" dt="2024-08-09T11:54:22.005" v="153" actId="2696"/>
        <pc:sldMkLst>
          <pc:docMk/>
          <pc:sldMk cId="3010132376" sldId="261"/>
        </pc:sldMkLst>
      </pc:sldChg>
      <pc:sldChg chg="modSp del mod">
        <pc:chgData name="Jackie Bruder" userId="67a0839b-9e5c-40c3-b42e-5541377bb3ef" providerId="ADAL" clId="{ED2ABA6F-84AC-44DE-B56A-C373A061BE67}" dt="2024-08-09T12:58:18.388" v="1234" actId="2696"/>
        <pc:sldMkLst>
          <pc:docMk/>
          <pc:sldMk cId="322934144" sldId="262"/>
        </pc:sldMkLst>
      </pc:sldChg>
      <pc:sldChg chg="del">
        <pc:chgData name="Jackie Bruder" userId="67a0839b-9e5c-40c3-b42e-5541377bb3ef" providerId="ADAL" clId="{ED2ABA6F-84AC-44DE-B56A-C373A061BE67}" dt="2024-08-09T11:55:12.117" v="154" actId="2696"/>
        <pc:sldMkLst>
          <pc:docMk/>
          <pc:sldMk cId="2724344494" sldId="262"/>
        </pc:sldMkLst>
      </pc:sldChg>
      <pc:sldChg chg="del">
        <pc:chgData name="Jackie Bruder" userId="67a0839b-9e5c-40c3-b42e-5541377bb3ef" providerId="ADAL" clId="{ED2ABA6F-84AC-44DE-B56A-C373A061BE67}" dt="2024-08-09T12:58:14.137" v="1233" actId="2696"/>
        <pc:sldMkLst>
          <pc:docMk/>
          <pc:sldMk cId="639567948" sldId="263"/>
        </pc:sldMkLst>
      </pc:sldChg>
      <pc:sldChg chg="del">
        <pc:chgData name="Jackie Bruder" userId="67a0839b-9e5c-40c3-b42e-5541377bb3ef" providerId="ADAL" clId="{ED2ABA6F-84AC-44DE-B56A-C373A061BE67}" dt="2024-08-09T11:55:36.638" v="155" actId="2696"/>
        <pc:sldMkLst>
          <pc:docMk/>
          <pc:sldMk cId="1266990905" sldId="263"/>
        </pc:sldMkLst>
      </pc:sldChg>
      <pc:sldChg chg="del">
        <pc:chgData name="Jackie Bruder" userId="67a0839b-9e5c-40c3-b42e-5541377bb3ef" providerId="ADAL" clId="{ED2ABA6F-84AC-44DE-B56A-C373A061BE67}" dt="2024-08-09T12:58:25.307" v="1235" actId="2696"/>
        <pc:sldMkLst>
          <pc:docMk/>
          <pc:sldMk cId="950952254" sldId="264"/>
        </pc:sldMkLst>
      </pc:sldChg>
      <pc:sldChg chg="del">
        <pc:chgData name="Jackie Bruder" userId="67a0839b-9e5c-40c3-b42e-5541377bb3ef" providerId="ADAL" clId="{ED2ABA6F-84AC-44DE-B56A-C373A061BE67}" dt="2024-08-09T12:58:30.439" v="1236" actId="2696"/>
        <pc:sldMkLst>
          <pc:docMk/>
          <pc:sldMk cId="3404803273" sldId="265"/>
        </pc:sldMkLst>
      </pc:sldChg>
      <pc:sldChg chg="del">
        <pc:chgData name="Jackie Bruder" userId="67a0839b-9e5c-40c3-b42e-5541377bb3ef" providerId="ADAL" clId="{ED2ABA6F-84AC-44DE-B56A-C373A061BE67}" dt="2024-08-09T12:58:34.342" v="1237" actId="2696"/>
        <pc:sldMkLst>
          <pc:docMk/>
          <pc:sldMk cId="2574216470" sldId="266"/>
        </pc:sldMkLst>
      </pc:sldChg>
      <pc:sldChg chg="del">
        <pc:chgData name="Jackie Bruder" userId="67a0839b-9e5c-40c3-b42e-5541377bb3ef" providerId="ADAL" clId="{ED2ABA6F-84AC-44DE-B56A-C373A061BE67}" dt="2024-08-09T12:58:39.550" v="1238" actId="2696"/>
        <pc:sldMkLst>
          <pc:docMk/>
          <pc:sldMk cId="101966623" sldId="267"/>
        </pc:sldMkLst>
      </pc:sldChg>
      <pc:sldChg chg="modSp mod">
        <pc:chgData name="Jackie Bruder" userId="67a0839b-9e5c-40c3-b42e-5541377bb3ef" providerId="ADAL" clId="{ED2ABA6F-84AC-44DE-B56A-C373A061BE67}" dt="2024-08-09T12:53:10.338" v="1231" actId="20577"/>
        <pc:sldMkLst>
          <pc:docMk/>
          <pc:sldMk cId="655350888" sldId="270"/>
        </pc:sldMkLst>
      </pc:sldChg>
      <pc:sldChg chg="del">
        <pc:chgData name="Jackie Bruder" userId="67a0839b-9e5c-40c3-b42e-5541377bb3ef" providerId="ADAL" clId="{ED2ABA6F-84AC-44DE-B56A-C373A061BE67}" dt="2024-08-09T12:51:33.700" v="1157" actId="2696"/>
        <pc:sldMkLst>
          <pc:docMk/>
          <pc:sldMk cId="145219495" sldId="276"/>
        </pc:sldMkLst>
      </pc:sldChg>
      <pc:sldChg chg="modSp mod">
        <pc:chgData name="Jackie Bruder" userId="67a0839b-9e5c-40c3-b42e-5541377bb3ef" providerId="ADAL" clId="{ED2ABA6F-84AC-44DE-B56A-C373A061BE67}" dt="2024-08-09T11:54:05.649" v="152" actId="113"/>
        <pc:sldMkLst>
          <pc:docMk/>
          <pc:sldMk cId="2940319237" sldId="281"/>
        </pc:sldMkLst>
      </pc:sldChg>
      <pc:sldChg chg="modSp mod">
        <pc:chgData name="Jackie Bruder" userId="67a0839b-9e5c-40c3-b42e-5541377bb3ef" providerId="ADAL" clId="{ED2ABA6F-84AC-44DE-B56A-C373A061BE67}" dt="2024-08-09T11:51:37.402" v="83" actId="6549"/>
        <pc:sldMkLst>
          <pc:docMk/>
          <pc:sldMk cId="4284031402" sldId="282"/>
        </pc:sldMkLst>
      </pc:sldChg>
      <pc:sldChg chg="modSp mod">
        <pc:chgData name="Jackie Bruder" userId="67a0839b-9e5c-40c3-b42e-5541377bb3ef" providerId="ADAL" clId="{ED2ABA6F-84AC-44DE-B56A-C373A061BE67}" dt="2024-08-09T11:49:59.217" v="3" actId="33524"/>
        <pc:sldMkLst>
          <pc:docMk/>
          <pc:sldMk cId="1586755524" sldId="283"/>
        </pc:sldMkLst>
      </pc:sldChg>
      <pc:sldChg chg="modSp mod">
        <pc:chgData name="Jackie Bruder" userId="67a0839b-9e5c-40c3-b42e-5541377bb3ef" providerId="ADAL" clId="{ED2ABA6F-84AC-44DE-B56A-C373A061BE67}" dt="2024-08-09T12:05:35.745" v="614" actId="33524"/>
        <pc:sldMkLst>
          <pc:docMk/>
          <pc:sldMk cId="1947903601" sldId="289"/>
        </pc:sldMkLst>
      </pc:sldChg>
      <pc:sldChg chg="modSp mod">
        <pc:chgData name="Jackie Bruder" userId="67a0839b-9e5c-40c3-b42e-5541377bb3ef" providerId="ADAL" clId="{ED2ABA6F-84AC-44DE-B56A-C373A061BE67}" dt="2024-08-09T12:38:21.530" v="762" actId="20577"/>
        <pc:sldMkLst>
          <pc:docMk/>
          <pc:sldMk cId="823654071" sldId="290"/>
        </pc:sldMkLst>
      </pc:sldChg>
      <pc:sldChg chg="modSp mod">
        <pc:chgData name="Jackie Bruder" userId="67a0839b-9e5c-40c3-b42e-5541377bb3ef" providerId="ADAL" clId="{ED2ABA6F-84AC-44DE-B56A-C373A061BE67}" dt="2024-08-09T12:42:19.284" v="835" actId="20577"/>
        <pc:sldMkLst>
          <pc:docMk/>
          <pc:sldMk cId="3179593343" sldId="294"/>
        </pc:sldMkLst>
      </pc:sldChg>
      <pc:sldChg chg="modSp mod">
        <pc:chgData name="Jackie Bruder" userId="67a0839b-9e5c-40c3-b42e-5541377bb3ef" providerId="ADAL" clId="{ED2ABA6F-84AC-44DE-B56A-C373A061BE67}" dt="2024-08-09T12:46:16.197" v="906" actId="6549"/>
        <pc:sldMkLst>
          <pc:docMk/>
          <pc:sldMk cId="2181643772" sldId="295"/>
        </pc:sldMkLst>
      </pc:sldChg>
      <pc:sldChg chg="modSp mod">
        <pc:chgData name="Jackie Bruder" userId="67a0839b-9e5c-40c3-b42e-5541377bb3ef" providerId="ADAL" clId="{ED2ABA6F-84AC-44DE-B56A-C373A061BE67}" dt="2024-08-09T13:00:45.250" v="1291" actId="27636"/>
        <pc:sldMkLst>
          <pc:docMk/>
          <pc:sldMk cId="2307212059" sldId="301"/>
        </pc:sldMkLst>
      </pc:sldChg>
      <pc:sldChg chg="modSp mod">
        <pc:chgData name="Jackie Bruder" userId="67a0839b-9e5c-40c3-b42e-5541377bb3ef" providerId="ADAL" clId="{ED2ABA6F-84AC-44DE-B56A-C373A061BE67}" dt="2024-08-09T12:59:16.595" v="1240" actId="113"/>
        <pc:sldMkLst>
          <pc:docMk/>
          <pc:sldMk cId="289557458" sldId="303"/>
        </pc:sldMkLst>
      </pc:sldChg>
      <pc:sldChg chg="modSp mod">
        <pc:chgData name="Jackie Bruder" userId="67a0839b-9e5c-40c3-b42e-5541377bb3ef" providerId="ADAL" clId="{ED2ABA6F-84AC-44DE-B56A-C373A061BE67}" dt="2024-08-09T12:39:22.193" v="765" actId="33524"/>
        <pc:sldMkLst>
          <pc:docMk/>
          <pc:sldMk cId="2501701582" sldId="304"/>
        </pc:sldMkLst>
      </pc:sldChg>
      <pc:sldChg chg="modSp mod">
        <pc:chgData name="Jackie Bruder" userId="67a0839b-9e5c-40c3-b42e-5541377bb3ef" providerId="ADAL" clId="{ED2ABA6F-84AC-44DE-B56A-C373A061BE67}" dt="2024-08-09T12:49:44.967" v="1154" actId="6549"/>
        <pc:sldMkLst>
          <pc:docMk/>
          <pc:sldMk cId="1927459353" sldId="310"/>
        </pc:sldMkLst>
      </pc:sldChg>
      <pc:sldChg chg="del">
        <pc:chgData name="Jackie Bruder" userId="67a0839b-9e5c-40c3-b42e-5541377bb3ef" providerId="ADAL" clId="{ED2ABA6F-84AC-44DE-B56A-C373A061BE67}" dt="2024-08-09T12:51:15.809" v="1156" actId="2696"/>
        <pc:sldMkLst>
          <pc:docMk/>
          <pc:sldMk cId="3125620986" sldId="311"/>
        </pc:sldMkLst>
      </pc:sldChg>
      <pc:sldChg chg="modSp mod">
        <pc:chgData name="Jackie Bruder" userId="67a0839b-9e5c-40c3-b42e-5541377bb3ef" providerId="ADAL" clId="{ED2ABA6F-84AC-44DE-B56A-C373A061BE67}" dt="2024-08-09T12:45:29.497" v="900" actId="14100"/>
        <pc:sldMkLst>
          <pc:docMk/>
          <pc:sldMk cId="862803618" sldId="312"/>
        </pc:sldMkLst>
      </pc:sldChg>
      <pc:sldChg chg="modSp mod">
        <pc:chgData name="Jackie Bruder" userId="67a0839b-9e5c-40c3-b42e-5541377bb3ef" providerId="ADAL" clId="{ED2ABA6F-84AC-44DE-B56A-C373A061BE67}" dt="2024-08-09T13:02:56.931" v="1339" actId="27636"/>
        <pc:sldMkLst>
          <pc:docMk/>
          <pc:sldMk cId="3529002185" sldId="313"/>
        </pc:sldMkLst>
      </pc:sldChg>
      <pc:sldChg chg="addSp modSp new mod modClrScheme chgLayout">
        <pc:chgData name="Jackie Bruder" userId="67a0839b-9e5c-40c3-b42e-5541377bb3ef" providerId="ADAL" clId="{ED2ABA6F-84AC-44DE-B56A-C373A061BE67}" dt="2024-08-09T12:59:50.939" v="1262" actId="113"/>
        <pc:sldMkLst>
          <pc:docMk/>
          <pc:sldMk cId="562089900" sldId="314"/>
        </pc:sldMkLst>
      </pc:sldChg>
    </pc:docChg>
  </pc:docChgLst>
  <pc:docChgLst>
    <pc:chgData name="Louise Charlton" userId="eae688da-04e3-4679-b6df-4d0f05c48061" providerId="ADAL" clId="{BF04D67C-23EA-4388-82C4-3E36F57944B7}"/>
    <pc:docChg chg="mod">
      <pc:chgData name="Louise Charlton" userId="eae688da-04e3-4679-b6df-4d0f05c48061" providerId="ADAL" clId="{BF04D67C-23EA-4388-82C4-3E36F57944B7}" dt="2025-05-01T15:14:26.053" v="0"/>
      <pc:docMkLst>
        <pc:docMk/>
      </pc:docMkLst>
    </pc:docChg>
  </pc:docChgLst>
  <pc:docChgLst>
    <pc:chgData name="Jackie Bruder" userId="67a0839b-9e5c-40c3-b42e-5541377bb3ef" providerId="ADAL" clId="{48670C81-0A18-4767-BF83-C52DE2D68009}"/>
    <pc:docChg chg="modSld">
      <pc:chgData name="Jackie Bruder" userId="67a0839b-9e5c-40c3-b42e-5541377bb3ef" providerId="ADAL" clId="{48670C81-0A18-4767-BF83-C52DE2D68009}" dt="2025-01-25T11:56:10.729" v="9" actId="1076"/>
      <pc:docMkLst>
        <pc:docMk/>
      </pc:docMkLst>
      <pc:sldChg chg="modSp mod">
        <pc:chgData name="Jackie Bruder" userId="67a0839b-9e5c-40c3-b42e-5541377bb3ef" providerId="ADAL" clId="{48670C81-0A18-4767-BF83-C52DE2D68009}" dt="2025-01-25T11:56:06.628" v="2" actId="1076"/>
        <pc:sldMkLst>
          <pc:docMk/>
          <pc:sldMk cId="3225935222" sldId="256"/>
        </pc:sldMkLst>
      </pc:sldChg>
      <pc:sldChg chg="addSp modSp mod">
        <pc:chgData name="Jackie Bruder" userId="67a0839b-9e5c-40c3-b42e-5541377bb3ef" providerId="ADAL" clId="{48670C81-0A18-4767-BF83-C52DE2D68009}" dt="2025-01-25T11:56:10.729" v="9" actId="1076"/>
        <pc:sldMkLst>
          <pc:docMk/>
          <pc:sldMk cId="4204082953" sldId="25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EAD0785-1732-482B-9269-D596BB59119A}" type="datetimeFigureOut">
              <a:rPr lang="en-GB" smtClean="0"/>
              <a:t>01/05/2025</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205D90E-905D-4044-8345-A4797C9A8B2C}" type="slidenum">
              <a:rPr lang="en-GB" smtClean="0"/>
              <a:t>‹#›</a:t>
            </a:fld>
            <a:endParaRPr lang="en-GB"/>
          </a:p>
        </p:txBody>
      </p:sp>
    </p:spTree>
    <p:extLst>
      <p:ext uri="{BB962C8B-B14F-4D97-AF65-F5344CB8AC3E}">
        <p14:creationId xmlns:p14="http://schemas.microsoft.com/office/powerpoint/2010/main" val="2082495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E3EBA0-BC02-4565-8A0C-5B472F4DC7AB}" type="datetimeFigureOut">
              <a:rPr lang="en-GB" smtClean="0"/>
              <a:t>01/05/2025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51587A-D537-4654-AF35-8989AD2CEA4A}" type="slidenum">
              <a:rPr lang="en-GB" smtClean="0"/>
              <a:t>‹#›</a:t>
            </a:fld>
            <a:endParaRPr lang="en-GB"/>
          </a:p>
        </p:txBody>
      </p:sp>
    </p:spTree>
    <p:extLst>
      <p:ext uri="{BB962C8B-B14F-4D97-AF65-F5344CB8AC3E}">
        <p14:creationId xmlns:p14="http://schemas.microsoft.com/office/powerpoint/2010/main" val="53055673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351587A-D537-4654-AF35-8989AD2CEA4A}" type="slidenum">
              <a:rPr lang="en-GB" smtClean="0"/>
              <a:t>1</a:t>
            </a:fld>
            <a:endParaRPr lang="en-GB"/>
          </a:p>
        </p:txBody>
      </p:sp>
    </p:spTree>
    <p:extLst>
      <p:ext uri="{BB962C8B-B14F-4D97-AF65-F5344CB8AC3E}">
        <p14:creationId xmlns:p14="http://schemas.microsoft.com/office/powerpoint/2010/main" val="2706319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2B6AB24-2423-476E-8D93-C3D48CB35759}" type="datetime1">
              <a:rPr lang="en-GB" smtClean="0"/>
              <a:t>01/05/2025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884C93-C5C4-4550-A833-7D554E44A64F}" type="slidenum">
              <a:rPr lang="en-GB" smtClean="0"/>
              <a:t>‹#›</a:t>
            </a:fld>
            <a:endParaRPr lang="en-GB"/>
          </a:p>
        </p:txBody>
      </p:sp>
    </p:spTree>
    <p:extLst>
      <p:ext uri="{BB962C8B-B14F-4D97-AF65-F5344CB8AC3E}">
        <p14:creationId xmlns:p14="http://schemas.microsoft.com/office/powerpoint/2010/main" val="351957074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FD3F08-7A13-4A5A-8D8D-A8E7540DB8AB}" type="datetime1">
              <a:rPr lang="en-GB" smtClean="0"/>
              <a:t>01/05/2025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884C93-C5C4-4550-A833-7D554E44A64F}" type="slidenum">
              <a:rPr lang="en-GB" smtClean="0"/>
              <a:t>‹#›</a:t>
            </a:fld>
            <a:endParaRPr lang="en-GB"/>
          </a:p>
        </p:txBody>
      </p:sp>
    </p:spTree>
    <p:extLst>
      <p:ext uri="{BB962C8B-B14F-4D97-AF65-F5344CB8AC3E}">
        <p14:creationId xmlns:p14="http://schemas.microsoft.com/office/powerpoint/2010/main" val="258703959"/>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4B5CBB-5FC0-4BE6-A567-A65B36678738}" type="datetime1">
              <a:rPr lang="en-GB" smtClean="0"/>
              <a:t>01/05/2025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884C93-C5C4-4550-A833-7D554E44A64F}"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199368953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625EF9-1850-4B52-B6D3-2C91F6355A3C}" type="datetime1">
              <a:rPr lang="en-GB" smtClean="0"/>
              <a:t>01/05/2025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884C93-C5C4-4550-A833-7D554E44A64F}" type="slidenum">
              <a:rPr lang="en-GB" smtClean="0"/>
              <a:t>‹#›</a:t>
            </a:fld>
            <a:endParaRPr lang="en-GB"/>
          </a:p>
        </p:txBody>
      </p:sp>
    </p:spTree>
    <p:extLst>
      <p:ext uri="{BB962C8B-B14F-4D97-AF65-F5344CB8AC3E}">
        <p14:creationId xmlns:p14="http://schemas.microsoft.com/office/powerpoint/2010/main" val="4262955667"/>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C7BC7E-EB10-4545-9048-32373D0AF4C2}" type="datetime1">
              <a:rPr lang="en-GB" smtClean="0"/>
              <a:t>01/05/2025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884C93-C5C4-4550-A833-7D554E44A64F}"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27565844"/>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13FF81-CC81-4024-AF22-553E76BB1D60}" type="datetime1">
              <a:rPr lang="en-GB" smtClean="0"/>
              <a:t>01/05/2025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884C93-C5C4-4550-A833-7D554E44A64F}" type="slidenum">
              <a:rPr lang="en-GB" smtClean="0"/>
              <a:t>‹#›</a:t>
            </a:fld>
            <a:endParaRPr lang="en-GB"/>
          </a:p>
        </p:txBody>
      </p:sp>
    </p:spTree>
    <p:extLst>
      <p:ext uri="{BB962C8B-B14F-4D97-AF65-F5344CB8AC3E}">
        <p14:creationId xmlns:p14="http://schemas.microsoft.com/office/powerpoint/2010/main" val="2596335124"/>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BB27DD-6E01-4564-A7D0-C4698C2AA6EE}" type="datetime1">
              <a:rPr lang="en-GB" smtClean="0"/>
              <a:t>01/05/2025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884C93-C5C4-4550-A833-7D554E44A64F}" type="slidenum">
              <a:rPr lang="en-GB" smtClean="0"/>
              <a:t>‹#›</a:t>
            </a:fld>
            <a:endParaRPr lang="en-GB"/>
          </a:p>
        </p:txBody>
      </p:sp>
    </p:spTree>
    <p:extLst>
      <p:ext uri="{BB962C8B-B14F-4D97-AF65-F5344CB8AC3E}">
        <p14:creationId xmlns:p14="http://schemas.microsoft.com/office/powerpoint/2010/main" val="402817641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7A5-7EFC-42B7-BB0D-61353CACD98C}" type="datetime1">
              <a:rPr lang="en-GB" smtClean="0"/>
              <a:t>01/05/2025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884C93-C5C4-4550-A833-7D554E44A64F}" type="slidenum">
              <a:rPr lang="en-GB" smtClean="0"/>
              <a:t>‹#›</a:t>
            </a:fld>
            <a:endParaRPr lang="en-GB"/>
          </a:p>
        </p:txBody>
      </p:sp>
    </p:spTree>
    <p:extLst>
      <p:ext uri="{BB962C8B-B14F-4D97-AF65-F5344CB8AC3E}">
        <p14:creationId xmlns:p14="http://schemas.microsoft.com/office/powerpoint/2010/main" val="369816088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13CC4E-4874-4434-82DA-C4882E0B27EB}" type="datetime1">
              <a:rPr lang="en-GB" smtClean="0"/>
              <a:t>01/05/2025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884C93-C5C4-4550-A833-7D554E44A64F}" type="slidenum">
              <a:rPr lang="en-GB" smtClean="0"/>
              <a:t>‹#›</a:t>
            </a:fld>
            <a:endParaRPr lang="en-GB"/>
          </a:p>
        </p:txBody>
      </p:sp>
    </p:spTree>
    <p:extLst>
      <p:ext uri="{BB962C8B-B14F-4D97-AF65-F5344CB8AC3E}">
        <p14:creationId xmlns:p14="http://schemas.microsoft.com/office/powerpoint/2010/main" val="346328966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37BB9A-59EC-4458-80C7-10A4D683C7A9}" type="datetime1">
              <a:rPr lang="en-GB" smtClean="0"/>
              <a:t>01/05/2025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884C93-C5C4-4550-A833-7D554E44A64F}" type="slidenum">
              <a:rPr lang="en-GB" smtClean="0"/>
              <a:t>‹#›</a:t>
            </a:fld>
            <a:endParaRPr lang="en-GB"/>
          </a:p>
        </p:txBody>
      </p:sp>
    </p:spTree>
    <p:extLst>
      <p:ext uri="{BB962C8B-B14F-4D97-AF65-F5344CB8AC3E}">
        <p14:creationId xmlns:p14="http://schemas.microsoft.com/office/powerpoint/2010/main" val="2426265827"/>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FE7DD07-029C-4E4A-A861-265D6497A158}" type="datetime1">
              <a:rPr lang="en-GB" smtClean="0"/>
              <a:t>01/05/2025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884C93-C5C4-4550-A833-7D554E44A64F}" type="slidenum">
              <a:rPr lang="en-GB" smtClean="0"/>
              <a:t>‹#›</a:t>
            </a:fld>
            <a:endParaRPr lang="en-GB"/>
          </a:p>
        </p:txBody>
      </p:sp>
    </p:spTree>
    <p:extLst>
      <p:ext uri="{BB962C8B-B14F-4D97-AF65-F5344CB8AC3E}">
        <p14:creationId xmlns:p14="http://schemas.microsoft.com/office/powerpoint/2010/main" val="4092617799"/>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EED35BA-B8E7-44D9-8827-1EA0713754D1}" type="datetime1">
              <a:rPr lang="en-GB" smtClean="0"/>
              <a:t>01/05/2025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1884C93-C5C4-4550-A833-7D554E44A64F}" type="slidenum">
              <a:rPr lang="en-GB" smtClean="0"/>
              <a:t>‹#›</a:t>
            </a:fld>
            <a:endParaRPr lang="en-GB"/>
          </a:p>
        </p:txBody>
      </p:sp>
    </p:spTree>
    <p:extLst>
      <p:ext uri="{BB962C8B-B14F-4D97-AF65-F5344CB8AC3E}">
        <p14:creationId xmlns:p14="http://schemas.microsoft.com/office/powerpoint/2010/main" val="273700625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F879CB04-9DD9-48DD-8932-31684B984715}" type="datetime1">
              <a:rPr lang="en-GB" smtClean="0"/>
              <a:t>01/05/2025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1884C93-C5C4-4550-A833-7D554E44A64F}" type="slidenum">
              <a:rPr lang="en-GB" smtClean="0"/>
              <a:t>‹#›</a:t>
            </a:fld>
            <a:endParaRPr lang="en-GB"/>
          </a:p>
        </p:txBody>
      </p:sp>
    </p:spTree>
    <p:extLst>
      <p:ext uri="{BB962C8B-B14F-4D97-AF65-F5344CB8AC3E}">
        <p14:creationId xmlns:p14="http://schemas.microsoft.com/office/powerpoint/2010/main" val="252002598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D2EC24-486C-4FD8-BD56-5A6715D30BA6}" type="datetime1">
              <a:rPr lang="en-GB" smtClean="0"/>
              <a:t>01/05/2025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1884C93-C5C4-4550-A833-7D554E44A64F}" type="slidenum">
              <a:rPr lang="en-GB" smtClean="0"/>
              <a:t>‹#›</a:t>
            </a:fld>
            <a:endParaRPr lang="en-GB"/>
          </a:p>
        </p:txBody>
      </p:sp>
    </p:spTree>
    <p:extLst>
      <p:ext uri="{BB962C8B-B14F-4D97-AF65-F5344CB8AC3E}">
        <p14:creationId xmlns:p14="http://schemas.microsoft.com/office/powerpoint/2010/main" val="258335343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79EC9B-29E1-41A9-9D3A-98733C66282E}" type="datetime1">
              <a:rPr lang="en-GB" smtClean="0"/>
              <a:t>01/05/2025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884C93-C5C4-4550-A833-7D554E44A64F}" type="slidenum">
              <a:rPr lang="en-GB" smtClean="0"/>
              <a:t>‹#›</a:t>
            </a:fld>
            <a:endParaRPr lang="en-GB"/>
          </a:p>
        </p:txBody>
      </p:sp>
    </p:spTree>
    <p:extLst>
      <p:ext uri="{BB962C8B-B14F-4D97-AF65-F5344CB8AC3E}">
        <p14:creationId xmlns:p14="http://schemas.microsoft.com/office/powerpoint/2010/main" val="422208121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E88FBF-2517-418B-A87E-CCA406BA1355}" type="datetime1">
              <a:rPr lang="en-GB" smtClean="0"/>
              <a:t>01/05/2025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884C93-C5C4-4550-A833-7D554E44A64F}" type="slidenum">
              <a:rPr lang="en-GB" smtClean="0"/>
              <a:t>‹#›</a:t>
            </a:fld>
            <a:endParaRPr lang="en-GB"/>
          </a:p>
        </p:txBody>
      </p:sp>
    </p:spTree>
    <p:extLst>
      <p:ext uri="{BB962C8B-B14F-4D97-AF65-F5344CB8AC3E}">
        <p14:creationId xmlns:p14="http://schemas.microsoft.com/office/powerpoint/2010/main" val="407579751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p>
          </p:txBody>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8E4AE90-05CE-4C47-A4DD-E2249DD82ECD}" type="datetime1">
              <a:rPr lang="en-GB" smtClean="0"/>
              <a:t>01/05/2025</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1884C93-C5C4-4550-A833-7D554E44A64F}" type="slidenum">
              <a:rPr lang="en-GB" smtClean="0"/>
              <a:t>‹#›</a:t>
            </a:fld>
            <a:endParaRPr lang="en-GB"/>
          </a:p>
        </p:txBody>
      </p:sp>
    </p:spTree>
    <p:extLst>
      <p:ext uri="{BB962C8B-B14F-4D97-AF65-F5344CB8AC3E}">
        <p14:creationId xmlns:p14="http://schemas.microsoft.com/office/powerpoint/2010/main" val="1914319874"/>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Lst>
  <p:transition/>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ct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ct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ct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a:solidFill>
                  <a:srgbClr val="00B0F0"/>
                </a:solidFill>
              </a:rPr>
              <a:t>Induction</a:t>
            </a:r>
            <a:r>
              <a:rPr lang="en-GB"/>
              <a:t> </a:t>
            </a:r>
            <a:r>
              <a:rPr lang="en-GB">
                <a:solidFill>
                  <a:srgbClr val="00B0F0"/>
                </a:solidFill>
              </a:rPr>
              <a:t>Training</a:t>
            </a:r>
          </a:p>
        </p:txBody>
      </p:sp>
      <p:sp>
        <p:nvSpPr>
          <p:cNvPr id="5" name="Slide Number Placeholder 4"/>
          <p:cNvSpPr>
            <a:spLocks noGrp="1"/>
          </p:cNvSpPr>
          <p:nvPr>
            <p:ph type="sldNum" sz="quarter" idx="12"/>
          </p:nvPr>
        </p:nvSpPr>
        <p:spPr/>
        <p:txBody>
          <a:bodyPr/>
          <a:lstStyle/>
          <a:p>
            <a:fld id="{51884C93-C5C4-4550-A833-7D554E44A64F}" type="slidenum">
              <a:rPr lang="en-GB" smtClean="0"/>
              <a:t>1</a:t>
            </a:fld>
            <a:endParaRPr lang="en-GB"/>
          </a:p>
        </p:txBody>
      </p:sp>
      <p:pic>
        <p:nvPicPr>
          <p:cNvPr id="4" name="Picture 3"/>
          <p:cNvPicPr>
            <a:picLocks noChangeAspect="1"/>
          </p:cNvPicPr>
          <p:nvPr/>
        </p:nvPicPr>
        <p:blipFill>
          <a:blip r:embed="rId3"/>
          <a:stretch>
            <a:fillRect/>
          </a:stretch>
        </p:blipFill>
        <p:spPr>
          <a:xfrm>
            <a:off x="8590663" y="4588899"/>
            <a:ext cx="5057775" cy="914400"/>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322593522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5FFF9-31C5-FE44-9B0B-3D5F98E3BBAF}"/>
              </a:ext>
            </a:extLst>
          </p:cNvPr>
          <p:cNvSpPr>
            <a:spLocks noGrp="1"/>
          </p:cNvSpPr>
          <p:nvPr>
            <p:ph type="title"/>
          </p:nvPr>
        </p:nvSpPr>
        <p:spPr/>
        <p:txBody>
          <a:bodyPr/>
          <a:lstStyle/>
          <a:p>
            <a:r>
              <a:rPr lang="en-GB" b="1">
                <a:solidFill>
                  <a:srgbClr val="00B0F0"/>
                </a:solidFill>
              </a:rPr>
              <a:t>Right to be held incommunicado and legal advice</a:t>
            </a:r>
            <a:endParaRPr lang="en-US" b="1">
              <a:solidFill>
                <a:srgbClr val="00B0F0"/>
              </a:solidFill>
            </a:endParaRPr>
          </a:p>
        </p:txBody>
      </p:sp>
      <p:sp>
        <p:nvSpPr>
          <p:cNvPr id="3" name="Content Placeholder 2">
            <a:extLst>
              <a:ext uri="{FF2B5EF4-FFF2-40B4-BE49-F238E27FC236}">
                <a16:creationId xmlns:a16="http://schemas.microsoft.com/office/drawing/2014/main" id="{02F49AF6-0F3B-E84F-B503-4E286D388EBC}"/>
              </a:ext>
            </a:extLst>
          </p:cNvPr>
          <p:cNvSpPr>
            <a:spLocks noGrp="1"/>
          </p:cNvSpPr>
          <p:nvPr>
            <p:ph idx="1"/>
          </p:nvPr>
        </p:nvSpPr>
        <p:spPr>
          <a:xfrm>
            <a:off x="677334" y="1802295"/>
            <a:ext cx="8596668" cy="4239067"/>
          </a:xfrm>
        </p:spPr>
        <p:txBody>
          <a:bodyPr>
            <a:normAutofit/>
          </a:bodyPr>
          <a:lstStyle/>
          <a:p>
            <a:pPr marL="0" indent="0">
              <a:buNone/>
            </a:pPr>
            <a:endParaRPr lang="en-GB"/>
          </a:p>
          <a:p>
            <a:pPr marL="0" indent="0">
              <a:buNone/>
            </a:pPr>
            <a:r>
              <a:rPr lang="en-GB">
                <a:solidFill>
                  <a:schemeClr val="tx1"/>
                </a:solidFill>
              </a:rPr>
              <a:t>DPs will be told they can make a phone call but the person they nominate may be a victim or a potential suspect. If more than one person has been arrested there is potential for sharing of information so contact will be denied until it is safe to do so.</a:t>
            </a:r>
          </a:p>
          <a:p>
            <a:pPr marL="0" indent="0">
              <a:buNone/>
            </a:pPr>
            <a:r>
              <a:rPr lang="en-GB">
                <a:solidFill>
                  <a:schemeClr val="tx1"/>
                </a:solidFill>
              </a:rPr>
              <a:t>It is SAAVS policy that all detained people we assist in custody </a:t>
            </a:r>
            <a:r>
              <a:rPr lang="en-GB" b="1">
                <a:solidFill>
                  <a:schemeClr val="tx1"/>
                </a:solidFill>
              </a:rPr>
              <a:t>must </a:t>
            </a:r>
            <a:r>
              <a:rPr lang="en-GB">
                <a:solidFill>
                  <a:schemeClr val="tx1"/>
                </a:solidFill>
              </a:rPr>
              <a:t>be supported by a solicitor. </a:t>
            </a:r>
          </a:p>
          <a:p>
            <a:pPr marL="0" indent="0">
              <a:buNone/>
            </a:pPr>
            <a:r>
              <a:rPr lang="en-GB">
                <a:solidFill>
                  <a:schemeClr val="tx1"/>
                </a:solidFill>
              </a:rPr>
              <a:t>Frequently DPs will say they don’t want a solicitor because they think they will be released more quickly, or they think they are innocent. Solicitors are free whilst in custody and should always be consulted.  AA’s do not give any legal advice. </a:t>
            </a:r>
          </a:p>
        </p:txBody>
      </p:sp>
      <p:sp>
        <p:nvSpPr>
          <p:cNvPr id="5" name="Slide Number Placeholder 4"/>
          <p:cNvSpPr>
            <a:spLocks noGrp="1"/>
          </p:cNvSpPr>
          <p:nvPr>
            <p:ph type="sldNum" sz="quarter" idx="12"/>
          </p:nvPr>
        </p:nvSpPr>
        <p:spPr>
          <a:xfrm>
            <a:off x="9274002" y="6119620"/>
            <a:ext cx="683339" cy="365125"/>
          </a:xfrm>
        </p:spPr>
        <p:txBody>
          <a:bodyPr/>
          <a:lstStyle/>
          <a:p>
            <a:fld id="{51884C93-C5C4-4550-A833-7D554E44A64F}" type="slidenum">
              <a:rPr lang="en-GB" smtClean="0"/>
              <a:t>10</a:t>
            </a:fld>
            <a:endParaRPr lang="en-GB"/>
          </a:p>
        </p:txBody>
      </p:sp>
      <p:pic>
        <p:nvPicPr>
          <p:cNvPr id="4" name="Picture 3">
            <a:extLst>
              <a:ext uri="{FF2B5EF4-FFF2-40B4-BE49-F238E27FC236}">
                <a16:creationId xmlns:a16="http://schemas.microsoft.com/office/drawing/2014/main" id="{EB75ABCA-AF2E-C04B-A74D-FD2870281437}"/>
              </a:ext>
            </a:extLst>
          </p:cNvPr>
          <p:cNvPicPr>
            <a:picLocks noChangeAspect="1"/>
          </p:cNvPicPr>
          <p:nvPr/>
        </p:nvPicPr>
        <p:blipFill>
          <a:blip r:embed="rId2"/>
          <a:stretch>
            <a:fillRect/>
          </a:stretch>
        </p:blipFill>
        <p:spPr>
          <a:xfrm>
            <a:off x="6914920" y="5584162"/>
            <a:ext cx="5057775" cy="914400"/>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346873488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72C4B-5713-EA4A-9A25-C5BE35EFABC2}"/>
              </a:ext>
            </a:extLst>
          </p:cNvPr>
          <p:cNvSpPr>
            <a:spLocks noGrp="1"/>
          </p:cNvSpPr>
          <p:nvPr>
            <p:ph type="title"/>
          </p:nvPr>
        </p:nvSpPr>
        <p:spPr/>
        <p:txBody>
          <a:bodyPr/>
          <a:lstStyle/>
          <a:p>
            <a:r>
              <a:rPr lang="en-GB" b="1">
                <a:solidFill>
                  <a:srgbClr val="00B0F0"/>
                </a:solidFill>
              </a:rPr>
              <a:t>Meeting with the Detained Person (DP) 1  </a:t>
            </a:r>
            <a:endParaRPr lang="en-US" b="1">
              <a:solidFill>
                <a:srgbClr val="00B0F0"/>
              </a:solidFill>
            </a:endParaRPr>
          </a:p>
        </p:txBody>
      </p:sp>
      <p:sp>
        <p:nvSpPr>
          <p:cNvPr id="3" name="Content Placeholder 2">
            <a:extLst>
              <a:ext uri="{FF2B5EF4-FFF2-40B4-BE49-F238E27FC236}">
                <a16:creationId xmlns:a16="http://schemas.microsoft.com/office/drawing/2014/main" id="{25CF4507-E47F-2447-B12C-F507252703F9}"/>
              </a:ext>
            </a:extLst>
          </p:cNvPr>
          <p:cNvSpPr>
            <a:spLocks noGrp="1"/>
          </p:cNvSpPr>
          <p:nvPr>
            <p:ph idx="1"/>
          </p:nvPr>
        </p:nvSpPr>
        <p:spPr>
          <a:xfrm>
            <a:off x="677334" y="2157411"/>
            <a:ext cx="8620859" cy="4066513"/>
          </a:xfrm>
        </p:spPr>
        <p:txBody>
          <a:bodyPr>
            <a:normAutofit/>
          </a:bodyPr>
          <a:lstStyle/>
          <a:p>
            <a:r>
              <a:rPr lang="en-GB"/>
              <a:t>Start with a smile. Shake their hand if you feel comfortable in doing so. Check that they are happy to be called by their first name. Advise them who you are and that you are there to support them through the process and make sure they understand what is happening.  Be calm and impartial.</a:t>
            </a:r>
          </a:p>
          <a:p>
            <a:r>
              <a:rPr lang="en-GB"/>
              <a:t>Ask how they are. If they take medication, it will be on the Custody Record. Have they had food and a drink, arrange more if necessary.  Hot/cold drinks, meals, biscuits &amp; cereal bars are available for DP’s. </a:t>
            </a:r>
          </a:p>
          <a:p>
            <a:r>
              <a:rPr lang="en-GB"/>
              <a:t>SAAVS is independent </a:t>
            </a:r>
          </a:p>
          <a:p>
            <a:r>
              <a:rPr lang="en-GB"/>
              <a:t>All appropriate adults develop their own style and technique according to their own personality.  Flexibility of approach is required because DPs are infinitely variable. </a:t>
            </a:r>
          </a:p>
          <a:p>
            <a:r>
              <a:rPr lang="en-GB"/>
              <a:t>Teamwork  </a:t>
            </a:r>
          </a:p>
          <a:p>
            <a:endParaRPr lang="en-GB"/>
          </a:p>
          <a:p>
            <a:endParaRPr lang="en-GB"/>
          </a:p>
          <a:p>
            <a:endParaRPr lang="en-US"/>
          </a:p>
        </p:txBody>
      </p:sp>
      <p:sp>
        <p:nvSpPr>
          <p:cNvPr id="5" name="Slide Number Placeholder 4"/>
          <p:cNvSpPr>
            <a:spLocks noGrp="1"/>
          </p:cNvSpPr>
          <p:nvPr>
            <p:ph type="sldNum" sz="quarter" idx="12"/>
          </p:nvPr>
        </p:nvSpPr>
        <p:spPr/>
        <p:txBody>
          <a:bodyPr/>
          <a:lstStyle/>
          <a:p>
            <a:fld id="{51884C93-C5C4-4550-A833-7D554E44A64F}" type="slidenum">
              <a:rPr lang="en-GB" smtClean="0"/>
              <a:t>11</a:t>
            </a:fld>
            <a:endParaRPr lang="en-GB"/>
          </a:p>
        </p:txBody>
      </p:sp>
      <p:pic>
        <p:nvPicPr>
          <p:cNvPr id="4" name="Picture 3">
            <a:extLst>
              <a:ext uri="{FF2B5EF4-FFF2-40B4-BE49-F238E27FC236}">
                <a16:creationId xmlns:a16="http://schemas.microsoft.com/office/drawing/2014/main" id="{5CC1407B-F953-7E4B-873F-6C1C3ECE3DF8}"/>
              </a:ext>
            </a:extLst>
          </p:cNvPr>
          <p:cNvPicPr>
            <a:picLocks noChangeAspect="1"/>
          </p:cNvPicPr>
          <p:nvPr/>
        </p:nvPicPr>
        <p:blipFill>
          <a:blip r:embed="rId2"/>
          <a:stretch>
            <a:fillRect/>
          </a:stretch>
        </p:blipFill>
        <p:spPr>
          <a:xfrm>
            <a:off x="7358743" y="5814351"/>
            <a:ext cx="4572000" cy="914400"/>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194790360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8884C-C7C4-EE48-B1D0-E3FB26333C7A}"/>
              </a:ext>
            </a:extLst>
          </p:cNvPr>
          <p:cNvSpPr>
            <a:spLocks noGrp="1"/>
          </p:cNvSpPr>
          <p:nvPr>
            <p:ph type="title"/>
          </p:nvPr>
        </p:nvSpPr>
        <p:spPr>
          <a:xfrm>
            <a:off x="677334" y="371061"/>
            <a:ext cx="8596668" cy="1559339"/>
          </a:xfrm>
        </p:spPr>
        <p:txBody>
          <a:bodyPr/>
          <a:lstStyle/>
          <a:p>
            <a:r>
              <a:rPr lang="en-GB" b="1">
                <a:solidFill>
                  <a:srgbClr val="00B0F0"/>
                </a:solidFill>
              </a:rPr>
              <a:t>Meeting with the Detained Person (DP), 2 </a:t>
            </a:r>
            <a:endParaRPr lang="en-US" b="1">
              <a:solidFill>
                <a:srgbClr val="00B0F0"/>
              </a:solidFill>
            </a:endParaRPr>
          </a:p>
        </p:txBody>
      </p:sp>
      <p:sp>
        <p:nvSpPr>
          <p:cNvPr id="3" name="Content Placeholder 2">
            <a:extLst>
              <a:ext uri="{FF2B5EF4-FFF2-40B4-BE49-F238E27FC236}">
                <a16:creationId xmlns:a16="http://schemas.microsoft.com/office/drawing/2014/main" id="{E21ABDD5-EECF-C443-A623-679FD40491FE}"/>
              </a:ext>
            </a:extLst>
          </p:cNvPr>
          <p:cNvSpPr>
            <a:spLocks noGrp="1"/>
          </p:cNvSpPr>
          <p:nvPr>
            <p:ph idx="1"/>
          </p:nvPr>
        </p:nvSpPr>
        <p:spPr>
          <a:xfrm>
            <a:off x="783770" y="1930400"/>
            <a:ext cx="8490231" cy="4110963"/>
          </a:xfrm>
        </p:spPr>
        <p:txBody>
          <a:bodyPr>
            <a:normAutofit/>
          </a:bodyPr>
          <a:lstStyle/>
          <a:p>
            <a:pPr marL="0" indent="0">
              <a:buNone/>
            </a:pPr>
            <a:r>
              <a:rPr lang="en-GB"/>
              <a:t>Explain the process, R &amp; E’s, Fingerprints, Photograph etc. </a:t>
            </a:r>
          </a:p>
          <a:p>
            <a:pPr marL="0" indent="0">
              <a:buNone/>
            </a:pPr>
            <a:r>
              <a:rPr lang="en-GB"/>
              <a:t>Explain the solicitor will give them advice, however they do have a choice as to whether they choose to accept the advice given – it is their choice. </a:t>
            </a:r>
          </a:p>
          <a:p>
            <a:pPr marL="0" indent="0">
              <a:buNone/>
            </a:pPr>
            <a:r>
              <a:rPr lang="en-GB"/>
              <a:t>During calm and quiet conversation, you can elicit the DP’s circumstances. </a:t>
            </a:r>
          </a:p>
          <a:p>
            <a:pPr marL="0" indent="0">
              <a:buNone/>
            </a:pPr>
            <a:r>
              <a:rPr lang="en-GB"/>
              <a:t>The Custody Sergeant will offer information about supportive organisations as part of his/her official role, encourage (when appropriate) them to accept this support.</a:t>
            </a:r>
          </a:p>
          <a:p>
            <a:pPr marL="0" indent="0">
              <a:buNone/>
            </a:pPr>
            <a:r>
              <a:rPr lang="en-GB"/>
              <a:t>Report any safeguarding or other concerns to the Custody Sergeant – these will be recorded on the custody record and taken forward and notified to the office either by telephone or email.</a:t>
            </a:r>
            <a:endParaRPr lang="en-US"/>
          </a:p>
        </p:txBody>
      </p:sp>
      <p:sp>
        <p:nvSpPr>
          <p:cNvPr id="5" name="Slide Number Placeholder 4"/>
          <p:cNvSpPr>
            <a:spLocks noGrp="1"/>
          </p:cNvSpPr>
          <p:nvPr>
            <p:ph type="sldNum" sz="quarter" idx="12"/>
          </p:nvPr>
        </p:nvSpPr>
        <p:spPr/>
        <p:txBody>
          <a:bodyPr/>
          <a:lstStyle/>
          <a:p>
            <a:fld id="{51884C93-C5C4-4550-A833-7D554E44A64F}" type="slidenum">
              <a:rPr lang="en-GB" smtClean="0"/>
              <a:t>12</a:t>
            </a:fld>
            <a:endParaRPr lang="en-GB"/>
          </a:p>
        </p:txBody>
      </p:sp>
      <p:pic>
        <p:nvPicPr>
          <p:cNvPr id="4" name="Picture 3">
            <a:extLst>
              <a:ext uri="{FF2B5EF4-FFF2-40B4-BE49-F238E27FC236}">
                <a16:creationId xmlns:a16="http://schemas.microsoft.com/office/drawing/2014/main" id="{5C35A3EE-28D0-1249-92BC-1326C00ACE31}"/>
              </a:ext>
            </a:extLst>
          </p:cNvPr>
          <p:cNvPicPr>
            <a:picLocks noChangeAspect="1"/>
          </p:cNvPicPr>
          <p:nvPr/>
        </p:nvPicPr>
        <p:blipFill>
          <a:blip r:embed="rId2"/>
          <a:stretch>
            <a:fillRect/>
          </a:stretch>
        </p:blipFill>
        <p:spPr>
          <a:xfrm>
            <a:off x="6962249" y="5766724"/>
            <a:ext cx="5057775" cy="914400"/>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82365407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8EC01-FFB5-7F4B-8EE2-10FF90D87919}"/>
              </a:ext>
            </a:extLst>
          </p:cNvPr>
          <p:cNvSpPr>
            <a:spLocks noGrp="1"/>
          </p:cNvSpPr>
          <p:nvPr>
            <p:ph type="title"/>
          </p:nvPr>
        </p:nvSpPr>
        <p:spPr/>
        <p:txBody>
          <a:bodyPr/>
          <a:lstStyle/>
          <a:p>
            <a:r>
              <a:rPr lang="en-GB" b="1">
                <a:solidFill>
                  <a:srgbClr val="00B0F0"/>
                </a:solidFill>
              </a:rPr>
              <a:t>Meeting with the DP 3 - Caution</a:t>
            </a:r>
            <a:endParaRPr lang="en-US" b="1">
              <a:solidFill>
                <a:srgbClr val="00B0F0"/>
              </a:solidFill>
            </a:endParaRPr>
          </a:p>
        </p:txBody>
      </p:sp>
      <p:sp>
        <p:nvSpPr>
          <p:cNvPr id="3" name="Content Placeholder 2">
            <a:extLst>
              <a:ext uri="{FF2B5EF4-FFF2-40B4-BE49-F238E27FC236}">
                <a16:creationId xmlns:a16="http://schemas.microsoft.com/office/drawing/2014/main" id="{D366D9FA-D676-084E-BC8E-2C8A5D52E1D1}"/>
              </a:ext>
            </a:extLst>
          </p:cNvPr>
          <p:cNvSpPr>
            <a:spLocks noGrp="1"/>
          </p:cNvSpPr>
          <p:nvPr>
            <p:ph idx="1"/>
          </p:nvPr>
        </p:nvSpPr>
        <p:spPr>
          <a:xfrm>
            <a:off x="677334" y="1298713"/>
            <a:ext cx="8596668" cy="4742649"/>
          </a:xfrm>
        </p:spPr>
        <p:txBody>
          <a:bodyPr>
            <a:normAutofit/>
          </a:bodyPr>
          <a:lstStyle/>
          <a:p>
            <a:r>
              <a:rPr lang="en-GB"/>
              <a:t>“You do not have to say anything, but it may harm your defence if you do not mention when questioned something you later rely on in court. Anything you do say may be given in evidence”.29 Mar 2016</a:t>
            </a:r>
          </a:p>
          <a:p>
            <a:r>
              <a:rPr lang="en-GB" b="1" i="1"/>
              <a:t>You do not have to say anything </a:t>
            </a:r>
            <a:r>
              <a:rPr lang="en-GB"/>
              <a:t>– DPs can give a no comment interview or remain completely silent, </a:t>
            </a:r>
            <a:r>
              <a:rPr lang="en-GB" b="1" i="1"/>
              <a:t>but it may harm your defence if you do not mention when questioned something you later rely on in court</a:t>
            </a:r>
            <a:r>
              <a:rPr lang="en-GB"/>
              <a:t> – police will refer to “negative inferences”. It needs to be explained more carefully. Ask the officer to break it down further.</a:t>
            </a:r>
          </a:p>
          <a:p>
            <a:r>
              <a:rPr lang="en-GB" b="1" i="1"/>
              <a:t>Anything you do say may be given in evidence </a:t>
            </a:r>
            <a:r>
              <a:rPr lang="en-GB"/>
              <a:t>– hence solicitors and legal reps advising no comment interviews. It is the job of the police to find the evidence to convict. Where there is a lack of evidence, they will not be able to charge.</a:t>
            </a:r>
            <a:endParaRPr lang="en-US" b="1" i="1"/>
          </a:p>
        </p:txBody>
      </p:sp>
      <p:sp>
        <p:nvSpPr>
          <p:cNvPr id="5" name="Slide Number Placeholder 4"/>
          <p:cNvSpPr>
            <a:spLocks noGrp="1"/>
          </p:cNvSpPr>
          <p:nvPr>
            <p:ph type="sldNum" sz="quarter" idx="12"/>
          </p:nvPr>
        </p:nvSpPr>
        <p:spPr/>
        <p:txBody>
          <a:bodyPr/>
          <a:lstStyle/>
          <a:p>
            <a:fld id="{51884C93-C5C4-4550-A833-7D554E44A64F}" type="slidenum">
              <a:rPr lang="en-GB" smtClean="0"/>
              <a:t>13</a:t>
            </a:fld>
            <a:endParaRPr lang="en-GB"/>
          </a:p>
        </p:txBody>
      </p:sp>
      <p:pic>
        <p:nvPicPr>
          <p:cNvPr id="4" name="Picture 3">
            <a:extLst>
              <a:ext uri="{FF2B5EF4-FFF2-40B4-BE49-F238E27FC236}">
                <a16:creationId xmlns:a16="http://schemas.microsoft.com/office/drawing/2014/main" id="{D5886E96-61C4-CE40-BADB-0F8B19BDB423}"/>
              </a:ext>
            </a:extLst>
          </p:cNvPr>
          <p:cNvPicPr>
            <a:picLocks noChangeAspect="1"/>
          </p:cNvPicPr>
          <p:nvPr/>
        </p:nvPicPr>
        <p:blipFill>
          <a:blip r:embed="rId2"/>
          <a:stretch>
            <a:fillRect/>
          </a:stretch>
        </p:blipFill>
        <p:spPr>
          <a:xfrm>
            <a:off x="6929434" y="5584162"/>
            <a:ext cx="5057775" cy="914400"/>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250170158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72C4B-5713-EA4A-9A25-C5BE35EFABC2}"/>
              </a:ext>
            </a:extLst>
          </p:cNvPr>
          <p:cNvSpPr>
            <a:spLocks noGrp="1"/>
          </p:cNvSpPr>
          <p:nvPr>
            <p:ph type="title"/>
          </p:nvPr>
        </p:nvSpPr>
        <p:spPr/>
        <p:txBody>
          <a:bodyPr/>
          <a:lstStyle/>
          <a:p>
            <a:r>
              <a:rPr lang="en-GB" b="1">
                <a:solidFill>
                  <a:srgbClr val="00B0F0"/>
                </a:solidFill>
              </a:rPr>
              <a:t>Preparing for Interview –4 </a:t>
            </a:r>
            <a:endParaRPr lang="en-US" b="1">
              <a:solidFill>
                <a:srgbClr val="00B0F0"/>
              </a:solidFill>
            </a:endParaRPr>
          </a:p>
        </p:txBody>
      </p:sp>
      <p:sp>
        <p:nvSpPr>
          <p:cNvPr id="3" name="Content Placeholder 2">
            <a:extLst>
              <a:ext uri="{FF2B5EF4-FFF2-40B4-BE49-F238E27FC236}">
                <a16:creationId xmlns:a16="http://schemas.microsoft.com/office/drawing/2014/main" id="{25CF4507-E47F-2447-B12C-F507252703F9}"/>
              </a:ext>
            </a:extLst>
          </p:cNvPr>
          <p:cNvSpPr>
            <a:spLocks noGrp="1"/>
          </p:cNvSpPr>
          <p:nvPr>
            <p:ph idx="1"/>
          </p:nvPr>
        </p:nvSpPr>
        <p:spPr>
          <a:xfrm>
            <a:off x="677334" y="1285461"/>
            <a:ext cx="8596668" cy="4755901"/>
          </a:xfrm>
        </p:spPr>
        <p:txBody>
          <a:bodyPr>
            <a:normAutofit/>
          </a:bodyPr>
          <a:lstStyle/>
          <a:p>
            <a:r>
              <a:rPr lang="en-GB"/>
              <a:t>Prepare the DP for what will happen. Then several general questions  are asked i.e., your name, age </a:t>
            </a:r>
          </a:p>
          <a:p>
            <a:r>
              <a:rPr lang="en-GB"/>
              <a:t>Everyone in the room will be asked to introduce themselves, this will include  explaining your role – you are there for the wellbeing of the DP and help facilitate communication. </a:t>
            </a:r>
          </a:p>
          <a:p>
            <a:r>
              <a:rPr lang="en-GB"/>
              <a:t>The interview will begin with the caution. It is essential that the DP understands it. If in doubt, make your concerns known. The interview should not proceed if there are concerns that the DP does not understand.</a:t>
            </a:r>
          </a:p>
          <a:p>
            <a:r>
              <a:rPr lang="en-GB"/>
              <a:t>The solicitor will have advised how to respond to questions. There are three choices: A no comment/silent interview; answer the questions; or submit a prepared statement which is prepared and read by the solicitor. </a:t>
            </a:r>
            <a:endParaRPr lang="en-US"/>
          </a:p>
        </p:txBody>
      </p:sp>
      <p:sp>
        <p:nvSpPr>
          <p:cNvPr id="5" name="Slide Number Placeholder 4"/>
          <p:cNvSpPr>
            <a:spLocks noGrp="1"/>
          </p:cNvSpPr>
          <p:nvPr>
            <p:ph type="sldNum" sz="quarter" idx="12"/>
          </p:nvPr>
        </p:nvSpPr>
        <p:spPr/>
        <p:txBody>
          <a:bodyPr/>
          <a:lstStyle/>
          <a:p>
            <a:fld id="{51884C93-C5C4-4550-A833-7D554E44A64F}" type="slidenum">
              <a:rPr lang="en-GB" smtClean="0"/>
              <a:t>14</a:t>
            </a:fld>
            <a:endParaRPr lang="en-GB"/>
          </a:p>
        </p:txBody>
      </p:sp>
      <p:pic>
        <p:nvPicPr>
          <p:cNvPr id="4" name="Picture 3">
            <a:extLst>
              <a:ext uri="{FF2B5EF4-FFF2-40B4-BE49-F238E27FC236}">
                <a16:creationId xmlns:a16="http://schemas.microsoft.com/office/drawing/2014/main" id="{5CC1407B-F953-7E4B-873F-6C1C3ECE3DF8}"/>
              </a:ext>
            </a:extLst>
          </p:cNvPr>
          <p:cNvPicPr>
            <a:picLocks noChangeAspect="1"/>
          </p:cNvPicPr>
          <p:nvPr/>
        </p:nvPicPr>
        <p:blipFill>
          <a:blip r:embed="rId2"/>
          <a:stretch>
            <a:fillRect/>
          </a:stretch>
        </p:blipFill>
        <p:spPr>
          <a:xfrm>
            <a:off x="6662056" y="5814351"/>
            <a:ext cx="5529943" cy="914400"/>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317959334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F3F71-5C82-4972-8505-5CC72C631DAD}"/>
              </a:ext>
            </a:extLst>
          </p:cNvPr>
          <p:cNvSpPr>
            <a:spLocks noGrp="1"/>
          </p:cNvSpPr>
          <p:nvPr>
            <p:ph type="title"/>
          </p:nvPr>
        </p:nvSpPr>
        <p:spPr>
          <a:xfrm>
            <a:off x="677334" y="609599"/>
            <a:ext cx="8596668" cy="4882488"/>
          </a:xfrm>
        </p:spPr>
        <p:txBody>
          <a:bodyPr>
            <a:noAutofit/>
          </a:bodyPr>
          <a:lstStyle/>
          <a:p>
            <a:r>
              <a:rPr lang="en-GB" sz="2400" b="1">
                <a:solidFill>
                  <a:srgbClr val="00B0F0"/>
                </a:solidFill>
              </a:rPr>
              <a:t>DP’s &amp; Solicitors </a:t>
            </a:r>
            <a:br>
              <a:rPr lang="en-GB" sz="2400" b="1">
                <a:solidFill>
                  <a:srgbClr val="00B0F0"/>
                </a:solidFill>
              </a:rPr>
            </a:br>
            <a:br>
              <a:rPr lang="en-GB" sz="2400" b="1">
                <a:solidFill>
                  <a:srgbClr val="00B0F0"/>
                </a:solidFill>
              </a:rPr>
            </a:br>
            <a:r>
              <a:rPr lang="en-GB" sz="2400" b="1">
                <a:solidFill>
                  <a:srgbClr val="00B0F0"/>
                </a:solidFill>
              </a:rPr>
              <a:t>All DP’s supported by SAAVS will automatically have a solicitor in attendance </a:t>
            </a:r>
            <a:br>
              <a:rPr lang="en-GB" sz="2400" b="1">
                <a:solidFill>
                  <a:srgbClr val="00B0F0"/>
                </a:solidFill>
              </a:rPr>
            </a:br>
            <a:br>
              <a:rPr lang="en-GB" sz="2400" b="1">
                <a:solidFill>
                  <a:srgbClr val="00B0F0"/>
                </a:solidFill>
              </a:rPr>
            </a:br>
            <a:r>
              <a:rPr lang="en-GB" sz="2400" b="1">
                <a:solidFill>
                  <a:srgbClr val="00B0F0"/>
                </a:solidFill>
              </a:rPr>
              <a:t>Disclosure is given to the solicitor/legal rep</a:t>
            </a:r>
            <a:br>
              <a:rPr lang="en-GB" sz="2400" b="1">
                <a:solidFill>
                  <a:srgbClr val="00B0F0"/>
                </a:solidFill>
              </a:rPr>
            </a:br>
            <a:br>
              <a:rPr lang="en-GB" sz="2400" b="1">
                <a:solidFill>
                  <a:srgbClr val="00B0F0"/>
                </a:solidFill>
              </a:rPr>
            </a:br>
            <a:r>
              <a:rPr lang="en-GB" sz="2400" b="1">
                <a:solidFill>
                  <a:srgbClr val="00B0F0"/>
                </a:solidFill>
              </a:rPr>
              <a:t>DP’s will have a private &amp; confidential meeting with their solicitor prior to interview</a:t>
            </a:r>
            <a:br>
              <a:rPr lang="en-GB" sz="2400" b="1">
                <a:solidFill>
                  <a:srgbClr val="00B0F0"/>
                </a:solidFill>
              </a:rPr>
            </a:br>
            <a:br>
              <a:rPr lang="en-GB" sz="2400" b="1">
                <a:solidFill>
                  <a:srgbClr val="00B0F0"/>
                </a:solidFill>
              </a:rPr>
            </a:br>
            <a:r>
              <a:rPr lang="en-GB" sz="2400" b="1">
                <a:solidFill>
                  <a:srgbClr val="00B0F0"/>
                </a:solidFill>
              </a:rPr>
              <a:t>AA’s do not normally attend a Solicitors meeting with the DP – we do not have Legal Privilege </a:t>
            </a:r>
          </a:p>
        </p:txBody>
      </p:sp>
      <p:sp>
        <p:nvSpPr>
          <p:cNvPr id="3" name="Slide Number Placeholder 2">
            <a:extLst>
              <a:ext uri="{FF2B5EF4-FFF2-40B4-BE49-F238E27FC236}">
                <a16:creationId xmlns:a16="http://schemas.microsoft.com/office/drawing/2014/main" id="{6230AF52-7899-4B45-8E8E-372F3042C998}"/>
              </a:ext>
            </a:extLst>
          </p:cNvPr>
          <p:cNvSpPr>
            <a:spLocks noGrp="1"/>
          </p:cNvSpPr>
          <p:nvPr>
            <p:ph type="sldNum" sz="quarter" idx="12"/>
          </p:nvPr>
        </p:nvSpPr>
        <p:spPr/>
        <p:txBody>
          <a:bodyPr/>
          <a:lstStyle/>
          <a:p>
            <a:endParaRPr lang="en-GB"/>
          </a:p>
        </p:txBody>
      </p:sp>
      <p:pic>
        <p:nvPicPr>
          <p:cNvPr id="4" name="Picture 3">
            <a:extLst>
              <a:ext uri="{FF2B5EF4-FFF2-40B4-BE49-F238E27FC236}">
                <a16:creationId xmlns:a16="http://schemas.microsoft.com/office/drawing/2014/main" id="{4CB9842D-A22C-49F3-B742-3B632EB78D67}"/>
              </a:ext>
            </a:extLst>
          </p:cNvPr>
          <p:cNvPicPr>
            <a:picLocks noChangeAspect="1"/>
          </p:cNvPicPr>
          <p:nvPr/>
        </p:nvPicPr>
        <p:blipFill>
          <a:blip r:embed="rId2"/>
          <a:stretch>
            <a:fillRect/>
          </a:stretch>
        </p:blipFill>
        <p:spPr>
          <a:xfrm>
            <a:off x="6691086" y="5949287"/>
            <a:ext cx="5297714" cy="914400"/>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86280361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8884C-C7C4-EE48-B1D0-E3FB26333C7A}"/>
              </a:ext>
            </a:extLst>
          </p:cNvPr>
          <p:cNvSpPr>
            <a:spLocks noGrp="1"/>
          </p:cNvSpPr>
          <p:nvPr>
            <p:ph type="title"/>
          </p:nvPr>
        </p:nvSpPr>
        <p:spPr>
          <a:xfrm>
            <a:off x="677334" y="371061"/>
            <a:ext cx="8596668" cy="1559339"/>
          </a:xfrm>
        </p:spPr>
        <p:txBody>
          <a:bodyPr/>
          <a:lstStyle/>
          <a:p>
            <a:r>
              <a:rPr lang="en-GB" b="1">
                <a:solidFill>
                  <a:srgbClr val="00B0F0"/>
                </a:solidFill>
              </a:rPr>
              <a:t>DP Interview with Officers</a:t>
            </a:r>
            <a:endParaRPr lang="en-US" b="1">
              <a:solidFill>
                <a:srgbClr val="00B0F0"/>
              </a:solidFill>
            </a:endParaRPr>
          </a:p>
        </p:txBody>
      </p:sp>
      <p:sp>
        <p:nvSpPr>
          <p:cNvPr id="3" name="Content Placeholder 2">
            <a:extLst>
              <a:ext uri="{FF2B5EF4-FFF2-40B4-BE49-F238E27FC236}">
                <a16:creationId xmlns:a16="http://schemas.microsoft.com/office/drawing/2014/main" id="{E21ABDD5-EECF-C443-A623-679FD40491FE}"/>
              </a:ext>
            </a:extLst>
          </p:cNvPr>
          <p:cNvSpPr>
            <a:spLocks noGrp="1"/>
          </p:cNvSpPr>
          <p:nvPr>
            <p:ph idx="1"/>
          </p:nvPr>
        </p:nvSpPr>
        <p:spPr>
          <a:xfrm>
            <a:off x="677334" y="1192696"/>
            <a:ext cx="8596668" cy="4848667"/>
          </a:xfrm>
        </p:spPr>
        <p:txBody>
          <a:bodyPr>
            <a:normAutofit/>
          </a:bodyPr>
          <a:lstStyle/>
          <a:p>
            <a:r>
              <a:rPr lang="en-GB"/>
              <a:t>The DP will be asked to explain the events leading up to their arrest.</a:t>
            </a:r>
          </a:p>
          <a:p>
            <a:r>
              <a:rPr lang="en-GB"/>
              <a:t>The Officers will move on to present the evidence they have. This could include statements, photos, objects, transcripts of text messages etc… </a:t>
            </a:r>
          </a:p>
          <a:p>
            <a:r>
              <a:rPr lang="en-GB"/>
              <a:t>There may be times when you may be uncomfortable with what you see / hear.</a:t>
            </a:r>
          </a:p>
          <a:p>
            <a:r>
              <a:rPr lang="en-GB"/>
              <a:t>Sometimes Officers will repeatedly ask the same questions. Solicitors  sometimes intervene. DPs have the right not to answer. </a:t>
            </a:r>
          </a:p>
          <a:p>
            <a:r>
              <a:rPr lang="en-GB"/>
              <a:t>If they are admitting the offence and show some remorse it can sometimes have an impact on the outcome of the case.</a:t>
            </a:r>
          </a:p>
          <a:p>
            <a:r>
              <a:rPr lang="en-GB"/>
              <a:t>If the DP is becoming tired/confused/upset, request a pause. You will leave the room with them until they have settled and then the interview will resume. Sometimes the solicitor will request a break.</a:t>
            </a:r>
          </a:p>
          <a:p>
            <a:r>
              <a:rPr lang="en-GB"/>
              <a:t>If it is very late, and the DP has been there all day, they may require a rest period. </a:t>
            </a:r>
            <a:endParaRPr lang="en-US"/>
          </a:p>
        </p:txBody>
      </p:sp>
      <p:sp>
        <p:nvSpPr>
          <p:cNvPr id="5" name="Slide Number Placeholder 4"/>
          <p:cNvSpPr>
            <a:spLocks noGrp="1"/>
          </p:cNvSpPr>
          <p:nvPr>
            <p:ph type="sldNum" sz="quarter" idx="12"/>
          </p:nvPr>
        </p:nvSpPr>
        <p:spPr/>
        <p:txBody>
          <a:bodyPr/>
          <a:lstStyle/>
          <a:p>
            <a:fld id="{51884C93-C5C4-4550-A833-7D554E44A64F}" type="slidenum">
              <a:rPr lang="en-GB" smtClean="0"/>
              <a:t>16</a:t>
            </a:fld>
            <a:endParaRPr lang="en-GB"/>
          </a:p>
        </p:txBody>
      </p:sp>
      <p:pic>
        <p:nvPicPr>
          <p:cNvPr id="4" name="Picture 3">
            <a:extLst>
              <a:ext uri="{FF2B5EF4-FFF2-40B4-BE49-F238E27FC236}">
                <a16:creationId xmlns:a16="http://schemas.microsoft.com/office/drawing/2014/main" id="{5C35A3EE-28D0-1249-92BC-1326C00ACE31}"/>
              </a:ext>
            </a:extLst>
          </p:cNvPr>
          <p:cNvPicPr>
            <a:picLocks noChangeAspect="1"/>
          </p:cNvPicPr>
          <p:nvPr/>
        </p:nvPicPr>
        <p:blipFill>
          <a:blip r:embed="rId2"/>
          <a:stretch>
            <a:fillRect/>
          </a:stretch>
        </p:blipFill>
        <p:spPr>
          <a:xfrm>
            <a:off x="6691086" y="5949287"/>
            <a:ext cx="5297714" cy="914400"/>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2181643772"/>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352E8-771E-EA47-8666-CF23DBFB1C4B}"/>
              </a:ext>
            </a:extLst>
          </p:cNvPr>
          <p:cNvSpPr>
            <a:spLocks noGrp="1"/>
          </p:cNvSpPr>
          <p:nvPr>
            <p:ph type="title"/>
          </p:nvPr>
        </p:nvSpPr>
        <p:spPr>
          <a:xfrm>
            <a:off x="677334" y="716607"/>
            <a:ext cx="8596668" cy="1320800"/>
          </a:xfrm>
        </p:spPr>
        <p:txBody>
          <a:bodyPr/>
          <a:lstStyle/>
          <a:p>
            <a:r>
              <a:rPr lang="en-GB" b="1">
                <a:solidFill>
                  <a:srgbClr val="00B0F0"/>
                </a:solidFill>
              </a:rPr>
              <a:t>DP Interview with Officers</a:t>
            </a:r>
            <a:endParaRPr lang="en-US" b="1">
              <a:solidFill>
                <a:srgbClr val="00B0F0"/>
              </a:solidFill>
            </a:endParaRPr>
          </a:p>
        </p:txBody>
      </p:sp>
      <p:sp>
        <p:nvSpPr>
          <p:cNvPr id="3" name="Content Placeholder 2">
            <a:extLst>
              <a:ext uri="{FF2B5EF4-FFF2-40B4-BE49-F238E27FC236}">
                <a16:creationId xmlns:a16="http://schemas.microsoft.com/office/drawing/2014/main" id="{9D908A68-AB5A-C040-A012-33DEE90DACB5}"/>
              </a:ext>
            </a:extLst>
          </p:cNvPr>
          <p:cNvSpPr>
            <a:spLocks noGrp="1"/>
          </p:cNvSpPr>
          <p:nvPr>
            <p:ph idx="1"/>
          </p:nvPr>
        </p:nvSpPr>
        <p:spPr>
          <a:xfrm>
            <a:off x="677334" y="1643271"/>
            <a:ext cx="8596668" cy="4398092"/>
          </a:xfrm>
        </p:spPr>
        <p:txBody>
          <a:bodyPr>
            <a:normAutofit/>
          </a:bodyPr>
          <a:lstStyle/>
          <a:p>
            <a:r>
              <a:rPr lang="en-GB"/>
              <a:t>The interview has concluded, but the DP still should not discuss the case with you.</a:t>
            </a:r>
          </a:p>
          <a:p>
            <a:r>
              <a:rPr lang="en-GB"/>
              <a:t>Ask the officers about possible outcomes, to ascertain if there will be a delay. </a:t>
            </a:r>
          </a:p>
          <a:p>
            <a:r>
              <a:rPr lang="en-GB"/>
              <a:t>Request the Officers to think about transport and accommodation – you can do this earlier if it looks like they won’t be able to return home. You may be asked to check with the DP if they have a relative, they could stay with. </a:t>
            </a:r>
          </a:p>
          <a:p>
            <a:r>
              <a:rPr lang="en-GB"/>
              <a:t>The Emergency Duty Team (EDT) would have been notified that CYP has been detained in custody and should there be a need they would have tried to source alternative accommodation. </a:t>
            </a:r>
          </a:p>
        </p:txBody>
      </p:sp>
      <p:sp>
        <p:nvSpPr>
          <p:cNvPr id="5" name="Slide Number Placeholder 4"/>
          <p:cNvSpPr>
            <a:spLocks noGrp="1"/>
          </p:cNvSpPr>
          <p:nvPr>
            <p:ph type="sldNum" sz="quarter" idx="12"/>
          </p:nvPr>
        </p:nvSpPr>
        <p:spPr/>
        <p:txBody>
          <a:bodyPr/>
          <a:lstStyle/>
          <a:p>
            <a:fld id="{51884C93-C5C4-4550-A833-7D554E44A64F}" type="slidenum">
              <a:rPr lang="en-GB" smtClean="0"/>
              <a:t>17</a:t>
            </a:fld>
            <a:endParaRPr lang="en-GB"/>
          </a:p>
        </p:txBody>
      </p:sp>
      <p:pic>
        <p:nvPicPr>
          <p:cNvPr id="4" name="Picture 3">
            <a:extLst>
              <a:ext uri="{FF2B5EF4-FFF2-40B4-BE49-F238E27FC236}">
                <a16:creationId xmlns:a16="http://schemas.microsoft.com/office/drawing/2014/main" id="{68D416DA-5B70-674C-8C3A-55E49321C054}"/>
              </a:ext>
            </a:extLst>
          </p:cNvPr>
          <p:cNvPicPr>
            <a:picLocks noChangeAspect="1"/>
          </p:cNvPicPr>
          <p:nvPr/>
        </p:nvPicPr>
        <p:blipFill>
          <a:blip r:embed="rId2"/>
          <a:stretch>
            <a:fillRect/>
          </a:stretch>
        </p:blipFill>
        <p:spPr>
          <a:xfrm>
            <a:off x="6906716" y="5734992"/>
            <a:ext cx="5057775" cy="914400"/>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192745935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A3BBF-5417-7045-8B80-2CA8D469C9CC}"/>
              </a:ext>
            </a:extLst>
          </p:cNvPr>
          <p:cNvSpPr>
            <a:spLocks noGrp="1"/>
          </p:cNvSpPr>
          <p:nvPr>
            <p:ph type="title"/>
          </p:nvPr>
        </p:nvSpPr>
        <p:spPr>
          <a:xfrm>
            <a:off x="677334" y="259717"/>
            <a:ext cx="8596668" cy="1376043"/>
          </a:xfrm>
        </p:spPr>
        <p:txBody>
          <a:bodyPr>
            <a:normAutofit/>
          </a:bodyPr>
          <a:lstStyle/>
          <a:p>
            <a:r>
              <a:rPr lang="en-GB" sz="3200" b="1">
                <a:solidFill>
                  <a:srgbClr val="00B0F0"/>
                </a:solidFill>
              </a:rPr>
              <a:t>After Interview</a:t>
            </a:r>
            <a:br>
              <a:rPr lang="en-GB" sz="3200" b="1">
                <a:solidFill>
                  <a:srgbClr val="00B0F0"/>
                </a:solidFill>
              </a:rPr>
            </a:br>
            <a:r>
              <a:rPr lang="en-GB" sz="3200" b="1">
                <a:solidFill>
                  <a:srgbClr val="00B0F0"/>
                </a:solidFill>
              </a:rPr>
              <a:t>DP Charging and Disposal</a:t>
            </a:r>
            <a:endParaRPr lang="en-US" sz="3200" b="1">
              <a:solidFill>
                <a:srgbClr val="00B0F0"/>
              </a:solidFill>
            </a:endParaRPr>
          </a:p>
        </p:txBody>
      </p:sp>
      <p:sp>
        <p:nvSpPr>
          <p:cNvPr id="3" name="Content Placeholder 2">
            <a:extLst>
              <a:ext uri="{FF2B5EF4-FFF2-40B4-BE49-F238E27FC236}">
                <a16:creationId xmlns:a16="http://schemas.microsoft.com/office/drawing/2014/main" id="{FCB37150-D98D-1544-8992-7034C492F298}"/>
              </a:ext>
            </a:extLst>
          </p:cNvPr>
          <p:cNvSpPr>
            <a:spLocks noGrp="1"/>
          </p:cNvSpPr>
          <p:nvPr>
            <p:ph idx="1"/>
          </p:nvPr>
        </p:nvSpPr>
        <p:spPr>
          <a:xfrm>
            <a:off x="677334" y="1381760"/>
            <a:ext cx="8865376" cy="4572000"/>
          </a:xfrm>
        </p:spPr>
        <p:txBody>
          <a:bodyPr>
            <a:normAutofit lnSpcReduction="10000"/>
          </a:bodyPr>
          <a:lstStyle/>
          <a:p>
            <a:r>
              <a:rPr lang="en-GB"/>
              <a:t>Decisions regarding what will happen to the DP can sometimes be made by the Custody Sergeant, sometimes “upstairs” where detectives have continued to gather evidence and sometimes with the CPS. Depending on who makes the decision, will determine how long the wait will be. It can be several hours.</a:t>
            </a:r>
          </a:p>
          <a:p>
            <a:r>
              <a:rPr lang="en-GB"/>
              <a:t>At the end of the interview ask for an indication. If they are being referred to Youth Intervention, because they have admitted the charge, have shown remorse, and are under 18 then things may happen quickly. You might need to ask about where the DP will be staying that night, or how they are getting home. If possible, try and do it at this stage to prevent unnecessary delays later. If the decision is to be taken elsewhere, have the DP returned to a cell and go home! Ask if they would like food and a drink.</a:t>
            </a:r>
          </a:p>
          <a:p>
            <a:r>
              <a:rPr lang="en-GB"/>
              <a:t>AAs need to be at the disposal, but it doesn’t have to be the same AA if you are no longer on duty.</a:t>
            </a:r>
          </a:p>
          <a:p>
            <a:r>
              <a:rPr lang="en-GB"/>
              <a:t>The officers will ensure the DP has somewhere to stay and appropriate transport home. On </a:t>
            </a:r>
            <a:r>
              <a:rPr lang="en-GB" b="1"/>
              <a:t>no</a:t>
            </a:r>
            <a:r>
              <a:rPr lang="en-GB"/>
              <a:t> circumstances are you to offer to transport the DP </a:t>
            </a:r>
            <a:endParaRPr lang="en-US"/>
          </a:p>
        </p:txBody>
      </p:sp>
      <p:sp>
        <p:nvSpPr>
          <p:cNvPr id="5" name="Slide Number Placeholder 4"/>
          <p:cNvSpPr>
            <a:spLocks noGrp="1"/>
          </p:cNvSpPr>
          <p:nvPr>
            <p:ph type="sldNum" sz="quarter" idx="12"/>
          </p:nvPr>
        </p:nvSpPr>
        <p:spPr/>
        <p:txBody>
          <a:bodyPr/>
          <a:lstStyle/>
          <a:p>
            <a:fld id="{51884C93-C5C4-4550-A833-7D554E44A64F}" type="slidenum">
              <a:rPr lang="en-GB" smtClean="0"/>
              <a:t>18</a:t>
            </a:fld>
            <a:endParaRPr lang="en-GB"/>
          </a:p>
        </p:txBody>
      </p:sp>
      <p:pic>
        <p:nvPicPr>
          <p:cNvPr id="4" name="Picture 3">
            <a:extLst>
              <a:ext uri="{FF2B5EF4-FFF2-40B4-BE49-F238E27FC236}">
                <a16:creationId xmlns:a16="http://schemas.microsoft.com/office/drawing/2014/main" id="{A3CBC153-9E39-3046-91E1-88FE4EE70FAC}"/>
              </a:ext>
            </a:extLst>
          </p:cNvPr>
          <p:cNvPicPr>
            <a:picLocks noChangeAspect="1"/>
          </p:cNvPicPr>
          <p:nvPr/>
        </p:nvPicPr>
        <p:blipFill>
          <a:blip r:embed="rId2"/>
          <a:stretch>
            <a:fillRect/>
          </a:stretch>
        </p:blipFill>
        <p:spPr>
          <a:xfrm>
            <a:off x="7431314" y="5863770"/>
            <a:ext cx="4760686" cy="734513"/>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352900218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a:solidFill>
                  <a:srgbClr val="00B0F0"/>
                </a:solidFill>
              </a:rPr>
              <a:t>This is how we operate </a:t>
            </a:r>
            <a:r>
              <a:rPr lang="en-GB"/>
              <a:t>:</a:t>
            </a:r>
            <a:br>
              <a:rPr lang="en-GB"/>
            </a:br>
            <a:endParaRPr lang="en-GB"/>
          </a:p>
        </p:txBody>
      </p:sp>
      <p:sp>
        <p:nvSpPr>
          <p:cNvPr id="7" name="Content Placeholder 6"/>
          <p:cNvSpPr>
            <a:spLocks noGrp="1"/>
          </p:cNvSpPr>
          <p:nvPr>
            <p:ph sz="half" idx="1"/>
          </p:nvPr>
        </p:nvSpPr>
        <p:spPr>
          <a:xfrm>
            <a:off x="677334" y="1411550"/>
            <a:ext cx="4184035" cy="4629811"/>
          </a:xfrm>
        </p:spPr>
        <p:txBody>
          <a:bodyPr>
            <a:normAutofit/>
          </a:bodyPr>
          <a:lstStyle/>
          <a:p>
            <a:pPr marL="0" indent="0">
              <a:buNone/>
            </a:pPr>
            <a:r>
              <a:rPr lang="en-GB" sz="2800"/>
              <a:t>Disposal – </a:t>
            </a:r>
            <a:r>
              <a:rPr lang="en-GB" sz="2000"/>
              <a:t>charged &amp; held in custody, released under investigation, referred to Youth Intervention etc.</a:t>
            </a:r>
            <a:endParaRPr lang="en-GB" sz="2800"/>
          </a:p>
          <a:p>
            <a:pPr marL="0" indent="0">
              <a:buNone/>
            </a:pPr>
            <a:r>
              <a:rPr lang="en-GB" sz="2800"/>
              <a:t>Leaving Custody – </a:t>
            </a:r>
            <a:r>
              <a:rPr lang="en-GB" sz="2000"/>
              <a:t>never leave with the DP </a:t>
            </a:r>
            <a:endParaRPr lang="en-GB" sz="2800"/>
          </a:p>
          <a:p>
            <a:pPr marL="0" indent="0">
              <a:buNone/>
            </a:pPr>
            <a:r>
              <a:rPr lang="en-GB" sz="2800"/>
              <a:t>PACE Report Form – </a:t>
            </a:r>
            <a:r>
              <a:rPr lang="en-GB" sz="2000"/>
              <a:t>complete as soon as possible and submit – preferably whilst in custody, - overview of Pace form</a:t>
            </a:r>
            <a:endParaRPr lang="en-GB" sz="2800"/>
          </a:p>
        </p:txBody>
      </p:sp>
      <p:sp>
        <p:nvSpPr>
          <p:cNvPr id="10" name="Slide Number Placeholder 9"/>
          <p:cNvSpPr>
            <a:spLocks noGrp="1"/>
          </p:cNvSpPr>
          <p:nvPr>
            <p:ph type="sldNum" sz="quarter" idx="12"/>
          </p:nvPr>
        </p:nvSpPr>
        <p:spPr/>
        <p:txBody>
          <a:bodyPr/>
          <a:lstStyle/>
          <a:p>
            <a:fld id="{51884C93-C5C4-4550-A833-7D554E44A64F}" type="slidenum">
              <a:rPr lang="en-GB" smtClean="0"/>
              <a:t>19</a:t>
            </a:fld>
            <a:endParaRPr lang="en-GB"/>
          </a:p>
        </p:txBody>
      </p:sp>
      <p:sp>
        <p:nvSpPr>
          <p:cNvPr id="4" name="Title 1"/>
          <p:cNvSpPr txBox="1"/>
          <p:nvPr/>
        </p:nvSpPr>
        <p:spPr>
          <a:xfrm>
            <a:off x="10087429" y="616860"/>
            <a:ext cx="209005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en-GB">
              <a:solidFill>
                <a:schemeClr val="bg1"/>
              </a:solidFill>
            </a:endParaRPr>
          </a:p>
        </p:txBody>
      </p:sp>
      <p:pic>
        <p:nvPicPr>
          <p:cNvPr id="6" name="Picture 5"/>
          <p:cNvPicPr>
            <a:picLocks noChangeAspect="1"/>
          </p:cNvPicPr>
          <p:nvPr/>
        </p:nvPicPr>
        <p:blipFill>
          <a:blip r:embed="rId2"/>
          <a:stretch>
            <a:fillRect/>
          </a:stretch>
        </p:blipFill>
        <p:spPr>
          <a:xfrm>
            <a:off x="9774918" y="5684076"/>
            <a:ext cx="2076450" cy="866775"/>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154950649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solidFill>
                  <a:srgbClr val="00B0F0"/>
                </a:solidFill>
              </a:rPr>
              <a:t>Programme for the day</a:t>
            </a:r>
          </a:p>
        </p:txBody>
      </p:sp>
      <p:sp>
        <p:nvSpPr>
          <p:cNvPr id="3" name="Content Placeholder 2"/>
          <p:cNvSpPr>
            <a:spLocks noGrp="1"/>
          </p:cNvSpPr>
          <p:nvPr>
            <p:ph idx="1"/>
          </p:nvPr>
        </p:nvSpPr>
        <p:spPr>
          <a:xfrm>
            <a:off x="677334" y="1671191"/>
            <a:ext cx="8596668" cy="4446273"/>
          </a:xfrm>
          <a:solidFill>
            <a:schemeClr val="bg1"/>
          </a:solidFill>
        </p:spPr>
        <p:txBody>
          <a:bodyPr>
            <a:normAutofit/>
          </a:bodyPr>
          <a:lstStyle/>
          <a:p>
            <a:r>
              <a:rPr lang="en-GB" sz="2000"/>
              <a:t>Welcome &amp; Introductions</a:t>
            </a:r>
          </a:p>
          <a:p>
            <a:r>
              <a:rPr lang="en-GB" sz="2000"/>
              <a:t>House keeping </a:t>
            </a:r>
          </a:p>
          <a:p>
            <a:r>
              <a:rPr lang="en-GB" sz="2000"/>
              <a:t>The AA role  </a:t>
            </a:r>
          </a:p>
          <a:p>
            <a:r>
              <a:rPr lang="en-GB" sz="2000"/>
              <a:t>Administration</a:t>
            </a:r>
          </a:p>
          <a:p>
            <a:r>
              <a:rPr lang="en-GB" sz="2000"/>
              <a:t>Next steps/Q &amp; A</a:t>
            </a:r>
          </a:p>
          <a:p>
            <a:pPr marL="0" indent="0">
              <a:buNone/>
            </a:pPr>
            <a:endParaRPr lang="en-GB" sz="2000"/>
          </a:p>
        </p:txBody>
      </p:sp>
      <p:sp>
        <p:nvSpPr>
          <p:cNvPr id="4" name="Slide Number Placeholder 3"/>
          <p:cNvSpPr>
            <a:spLocks noGrp="1"/>
          </p:cNvSpPr>
          <p:nvPr>
            <p:ph type="sldNum" sz="quarter" idx="12"/>
          </p:nvPr>
        </p:nvSpPr>
        <p:spPr/>
        <p:txBody>
          <a:bodyPr/>
          <a:lstStyle/>
          <a:p>
            <a:fld id="{51884C93-C5C4-4550-A833-7D554E44A64F}" type="slidenum">
              <a:rPr lang="en-GB" smtClean="0"/>
              <a:t>2</a:t>
            </a:fld>
            <a:endParaRPr lang="en-GB"/>
          </a:p>
        </p:txBody>
      </p:sp>
      <p:pic>
        <p:nvPicPr>
          <p:cNvPr id="5" name="Picture 4"/>
          <p:cNvPicPr>
            <a:picLocks noChangeAspect="1"/>
          </p:cNvPicPr>
          <p:nvPr/>
        </p:nvPicPr>
        <p:blipFill>
          <a:blip r:embed="rId2"/>
          <a:stretch>
            <a:fillRect/>
          </a:stretch>
        </p:blipFill>
        <p:spPr>
          <a:xfrm>
            <a:off x="9774918" y="5684076"/>
            <a:ext cx="2076450" cy="866775"/>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1095704423"/>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9774918" y="5684076"/>
            <a:ext cx="2076450" cy="866775"/>
          </a:xfrm>
          <a:prstGeom prst="rect">
            <a:avLst/>
          </a:prstGeom>
          <a:effectLst>
            <a:outerShdw blurRad="50800" dist="76200" dir="2700000" algn="tl" rotWithShape="0">
              <a:prstClr val="black">
                <a:alpha val="40000"/>
              </a:prstClr>
            </a:outerShdw>
          </a:effectLst>
        </p:spPr>
      </p:pic>
      <p:sp>
        <p:nvSpPr>
          <p:cNvPr id="6" name="Title 1"/>
          <p:cNvSpPr>
            <a:spLocks noGrp="1"/>
          </p:cNvSpPr>
          <p:nvPr>
            <p:ph type="title"/>
          </p:nvPr>
        </p:nvSpPr>
        <p:spPr/>
        <p:txBody>
          <a:bodyPr/>
          <a:lstStyle/>
          <a:p>
            <a:r>
              <a:rPr lang="en-GB" b="1">
                <a:solidFill>
                  <a:srgbClr val="00B0F0"/>
                </a:solidFill>
              </a:rPr>
              <a:t>Administration:</a:t>
            </a:r>
            <a:br>
              <a:rPr lang="en-GB"/>
            </a:br>
            <a:endParaRPr lang="en-GB" sz="2800" i="1">
              <a:solidFill>
                <a:schemeClr val="tx1">
                  <a:lumMod val="95000"/>
                  <a:lumOff val="5000"/>
                </a:schemeClr>
              </a:solidFill>
            </a:endParaRPr>
          </a:p>
        </p:txBody>
      </p:sp>
      <p:sp>
        <p:nvSpPr>
          <p:cNvPr id="5" name="Content Placeholder 4"/>
          <p:cNvSpPr>
            <a:spLocks noGrp="1"/>
          </p:cNvSpPr>
          <p:nvPr>
            <p:ph idx="1"/>
          </p:nvPr>
        </p:nvSpPr>
        <p:spPr>
          <a:xfrm>
            <a:off x="677334" y="1803303"/>
            <a:ext cx="8596668" cy="4873268"/>
          </a:xfrm>
        </p:spPr>
        <p:txBody>
          <a:bodyPr>
            <a:noAutofit/>
          </a:bodyPr>
          <a:lstStyle/>
          <a:p>
            <a:pPr marL="0" indent="0">
              <a:lnSpc>
                <a:spcPct val="150000"/>
              </a:lnSpc>
              <a:buNone/>
            </a:pPr>
            <a:r>
              <a:rPr lang="en-GB" sz="2800"/>
              <a:t>Photograph</a:t>
            </a:r>
          </a:p>
          <a:p>
            <a:pPr marL="0" indent="0">
              <a:lnSpc>
                <a:spcPct val="150000"/>
              </a:lnSpc>
              <a:buNone/>
            </a:pPr>
            <a:r>
              <a:rPr lang="en-GB" sz="2800"/>
              <a:t>Training – Bridge visits, mentoring calls etc. </a:t>
            </a:r>
          </a:p>
          <a:p>
            <a:pPr marL="0" indent="0">
              <a:lnSpc>
                <a:spcPct val="150000"/>
              </a:lnSpc>
              <a:buNone/>
            </a:pPr>
            <a:r>
              <a:rPr lang="en-GB" sz="2800"/>
              <a:t>Roster : Owning a slot</a:t>
            </a:r>
          </a:p>
          <a:p>
            <a:pPr marL="0" indent="0">
              <a:lnSpc>
                <a:spcPct val="150000"/>
              </a:lnSpc>
              <a:buNone/>
            </a:pPr>
            <a:r>
              <a:rPr lang="en-GB" sz="2800"/>
              <a:t>Communication – contact numbers/email addresses</a:t>
            </a:r>
          </a:p>
          <a:p>
            <a:pPr marL="0" indent="0">
              <a:lnSpc>
                <a:spcPct val="150000"/>
              </a:lnSpc>
              <a:buNone/>
            </a:pPr>
            <a:r>
              <a:rPr lang="en-GB" sz="2800"/>
              <a:t>Commitment to training events &amp; Reps Meetings</a:t>
            </a:r>
            <a:br>
              <a:rPr lang="en-GB" sz="2800"/>
            </a:br>
            <a:r>
              <a:rPr lang="en-GB" sz="2800"/>
              <a:t>Next steps &amp; thank you</a:t>
            </a:r>
          </a:p>
          <a:p>
            <a:pPr marL="0" indent="0">
              <a:buNone/>
            </a:pPr>
            <a:endParaRPr lang="en-GB" sz="2400"/>
          </a:p>
          <a:p>
            <a:pPr marL="0" indent="0">
              <a:buNone/>
            </a:pPr>
            <a:endParaRPr lang="en-GB" sz="2400"/>
          </a:p>
        </p:txBody>
      </p:sp>
      <p:sp>
        <p:nvSpPr>
          <p:cNvPr id="2" name="Slide Number Placeholder 1"/>
          <p:cNvSpPr>
            <a:spLocks noGrp="1"/>
          </p:cNvSpPr>
          <p:nvPr>
            <p:ph type="sldNum" sz="quarter" idx="12"/>
          </p:nvPr>
        </p:nvSpPr>
        <p:spPr/>
        <p:txBody>
          <a:bodyPr/>
          <a:lstStyle/>
          <a:p>
            <a:fld id="{51884C93-C5C4-4550-A833-7D554E44A64F}" type="slidenum">
              <a:rPr lang="en-GB" smtClean="0"/>
              <a:t>20</a:t>
            </a:fld>
            <a:endParaRPr lang="en-GB"/>
          </a:p>
        </p:txBody>
      </p:sp>
      <p:sp>
        <p:nvSpPr>
          <p:cNvPr id="8" name="Title 1"/>
          <p:cNvSpPr txBox="1"/>
          <p:nvPr/>
        </p:nvSpPr>
        <p:spPr>
          <a:xfrm>
            <a:off x="10087429" y="616860"/>
            <a:ext cx="209005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en-GB">
              <a:solidFill>
                <a:schemeClr val="bg1"/>
              </a:solidFill>
            </a:endParaRPr>
          </a:p>
        </p:txBody>
      </p:sp>
    </p:spTree>
    <p:extLst>
      <p:ext uri="{BB962C8B-B14F-4D97-AF65-F5344CB8AC3E}">
        <p14:creationId xmlns:p14="http://schemas.microsoft.com/office/powerpoint/2010/main" val="65535088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8411F-ADA6-1B34-6A76-B1EBAB0C536E}"/>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5E02290-4792-28E2-A090-13D1888DAB39}"/>
              </a:ext>
            </a:extLst>
          </p:cNvPr>
          <p:cNvSpPr>
            <a:spLocks noGrp="1"/>
          </p:cNvSpPr>
          <p:nvPr>
            <p:ph idx="1"/>
          </p:nvPr>
        </p:nvSpPr>
        <p:spPr/>
        <p:txBody>
          <a:bodyPr/>
          <a:lstStyle/>
          <a:p>
            <a:endParaRPr lang="en-GB"/>
          </a:p>
        </p:txBody>
      </p:sp>
      <p:sp>
        <p:nvSpPr>
          <p:cNvPr id="4" name="Slide Number Placeholder 3">
            <a:extLst>
              <a:ext uri="{FF2B5EF4-FFF2-40B4-BE49-F238E27FC236}">
                <a16:creationId xmlns:a16="http://schemas.microsoft.com/office/drawing/2014/main" id="{48E2E291-CD3B-8DC8-C10E-E24D826176D1}"/>
              </a:ext>
            </a:extLst>
          </p:cNvPr>
          <p:cNvSpPr>
            <a:spLocks noGrp="1"/>
          </p:cNvSpPr>
          <p:nvPr>
            <p:ph type="sldNum" sz="quarter" idx="12"/>
          </p:nvPr>
        </p:nvSpPr>
        <p:spPr/>
        <p:txBody>
          <a:bodyPr/>
          <a:lstStyle/>
          <a:p>
            <a:fld id="{51884C93-C5C4-4550-A833-7D554E44A64F}" type="slidenum">
              <a:rPr lang="en-GB" smtClean="0"/>
              <a:t>21</a:t>
            </a:fld>
            <a:endParaRPr lang="en-GB"/>
          </a:p>
        </p:txBody>
      </p:sp>
    </p:spTree>
    <p:extLst>
      <p:ext uri="{BB962C8B-B14F-4D97-AF65-F5344CB8AC3E}">
        <p14:creationId xmlns:p14="http://schemas.microsoft.com/office/powerpoint/2010/main" val="200274944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a:solidFill>
                  <a:srgbClr val="00B0F0"/>
                </a:solidFill>
              </a:rPr>
              <a:t>SAAVS</a:t>
            </a:r>
          </a:p>
        </p:txBody>
      </p:sp>
      <p:sp>
        <p:nvSpPr>
          <p:cNvPr id="6" name="Slide Number Placeholder 5"/>
          <p:cNvSpPr>
            <a:spLocks noGrp="1"/>
          </p:cNvSpPr>
          <p:nvPr>
            <p:ph type="sldNum" sz="quarter" idx="12"/>
          </p:nvPr>
        </p:nvSpPr>
        <p:spPr/>
        <p:txBody>
          <a:bodyPr/>
          <a:lstStyle/>
          <a:p>
            <a:fld id="{51884C93-C5C4-4550-A833-7D554E44A64F}" type="slidenum">
              <a:rPr lang="en-GB" smtClean="0"/>
              <a:t>3</a:t>
            </a:fld>
            <a:endParaRPr lang="en-GB"/>
          </a:p>
        </p:txBody>
      </p:sp>
      <p:pic>
        <p:nvPicPr>
          <p:cNvPr id="3" name="Picture 2"/>
          <p:cNvPicPr>
            <a:picLocks noChangeAspect="1"/>
          </p:cNvPicPr>
          <p:nvPr/>
        </p:nvPicPr>
        <p:blipFill>
          <a:blip r:embed="rId2"/>
          <a:stretch>
            <a:fillRect/>
          </a:stretch>
        </p:blipFill>
        <p:spPr>
          <a:xfrm>
            <a:off x="9774918" y="5684076"/>
            <a:ext cx="2076450" cy="866775"/>
          </a:xfrm>
          <a:prstGeom prst="rect">
            <a:avLst/>
          </a:prstGeom>
          <a:effectLst>
            <a:outerShdw blurRad="50800" dist="76200" dir="2700000" algn="tl" rotWithShape="0">
              <a:prstClr val="black">
                <a:alpha val="40000"/>
              </a:prstClr>
            </a:outerShdw>
          </a:effectLst>
        </p:spPr>
      </p:pic>
      <p:sp>
        <p:nvSpPr>
          <p:cNvPr id="4" name="Title 1"/>
          <p:cNvSpPr txBox="1"/>
          <p:nvPr/>
        </p:nvSpPr>
        <p:spPr>
          <a:xfrm>
            <a:off x="10087429" y="616860"/>
            <a:ext cx="209005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GB">
                <a:solidFill>
                  <a:schemeClr val="bg1"/>
                </a:solidFill>
              </a:rPr>
              <a:t>	</a:t>
            </a:r>
          </a:p>
        </p:txBody>
      </p:sp>
      <p:pic>
        <p:nvPicPr>
          <p:cNvPr id="5" name="Picture 4"/>
          <p:cNvPicPr>
            <a:picLocks noChangeAspect="1"/>
          </p:cNvPicPr>
          <p:nvPr/>
        </p:nvPicPr>
        <p:blipFill>
          <a:blip r:embed="rId3"/>
          <a:stretch>
            <a:fillRect/>
          </a:stretch>
        </p:blipFill>
        <p:spPr>
          <a:xfrm>
            <a:off x="340632" y="1765041"/>
            <a:ext cx="9962965" cy="3991784"/>
          </a:xfrm>
          <a:prstGeom prst="rect">
            <a:avLst/>
          </a:prstGeom>
        </p:spPr>
      </p:pic>
      <mc:AlternateContent xmlns:mc="http://schemas.openxmlformats.org/markup-compatibility/2006" xmlns:pslz="http://schemas.microsoft.com/office/powerpoint/2016/slidezoom">
        <mc:Choice Requires="pslz">
          <p:graphicFrame>
            <p:nvGraphicFramePr>
              <p:cNvPr id="8" name="Slide Zoom 7">
                <a:extLst>
                  <a:ext uri="{FF2B5EF4-FFF2-40B4-BE49-F238E27FC236}">
                    <a16:creationId xmlns:a16="http://schemas.microsoft.com/office/drawing/2014/main" id="{E31EA605-9385-4C46-D119-68B7F448F7B6}"/>
                  </a:ext>
                </a:extLst>
              </p:cNvPr>
              <p:cNvGraphicFramePr>
                <a:graphicFrameLocks noChangeAspect="1"/>
              </p:cNvGraphicFramePr>
              <p:nvPr>
                <p:extLst>
                  <p:ext uri="{D42A27DB-BD31-4B8C-83A1-F6EECF244321}">
                    <p14:modId xmlns:p14="http://schemas.microsoft.com/office/powerpoint/2010/main" val="1002280617"/>
                  </p:ext>
                </p:extLst>
              </p:nvPr>
            </p:nvGraphicFramePr>
            <p:xfrm flipV="1">
              <a:off x="4394498" y="2307771"/>
              <a:ext cx="3048000" cy="97973"/>
            </p:xfrm>
            <a:graphic>
              <a:graphicData uri="http://schemas.microsoft.com/office/powerpoint/2016/slidezoom">
                <pslz:sldZm>
                  <pslz:sldZmObj sldId="259" cId="4204082953">
                    <pslz:zmPr id="{2374EC8A-9253-4690-A3A1-D7627B9536D5}" returnToParent="0" transitionDur="1000">
                      <p166:blipFill xmlns:p166="http://schemas.microsoft.com/office/powerpoint/2016/6/main">
                        <a:blip r:embed="rId4"/>
                        <a:stretch>
                          <a:fillRect/>
                        </a:stretch>
                      </p166:blipFill>
                      <p166:spPr xmlns:p166="http://schemas.microsoft.com/office/powerpoint/2016/6/main">
                        <a:xfrm flipV="1">
                          <a:off x="0" y="0"/>
                          <a:ext cx="3048000" cy="97973"/>
                        </a:xfrm>
                        <a:prstGeom prst="rect">
                          <a:avLst/>
                        </a:prstGeom>
                        <a:ln w="3175">
                          <a:solidFill>
                            <a:prstClr val="ltGray"/>
                          </a:solidFill>
                        </a:ln>
                      </p166:spPr>
                    </pslz:zmPr>
                  </pslz:sldZmObj>
                </pslz:sldZm>
              </a:graphicData>
            </a:graphic>
          </p:graphicFrame>
        </mc:Choice>
        <mc:Fallback xmlns="">
          <p:pic>
            <p:nvPicPr>
              <p:cNvPr id="8" name="Slide Zoom 7">
                <a:extLst>
                  <a:ext uri="{FF2B5EF4-FFF2-40B4-BE49-F238E27FC236}">
                    <a16:creationId xmlns:a16="http://schemas.microsoft.com/office/drawing/2014/main" id="{E31EA605-9385-4C46-D119-68B7F448F7B6}"/>
                  </a:ext>
                </a:extLst>
              </p:cNvPr>
              <p:cNvPicPr>
                <a:picLocks noGrp="1" noRot="1" noChangeAspect="1" noMove="1" noResize="1" noEditPoints="1" noAdjustHandles="1" noChangeArrowheads="1" noChangeShapeType="1"/>
              </p:cNvPicPr>
              <p:nvPr/>
            </p:nvPicPr>
            <p:blipFill>
              <a:blip r:embed="rId5"/>
              <a:stretch>
                <a:fillRect/>
              </a:stretch>
            </p:blipFill>
            <p:spPr>
              <a:xfrm flipV="1">
                <a:off x="4394498" y="2307771"/>
                <a:ext cx="3048000" cy="97973"/>
              </a:xfrm>
              <a:prstGeom prst="rect">
                <a:avLst/>
              </a:prstGeom>
              <a:ln w="3175">
                <a:solidFill>
                  <a:prstClr val="ltGray"/>
                </a:solidFill>
              </a:ln>
            </p:spPr>
          </p:pic>
        </mc:Fallback>
      </mc:AlternateContent>
    </p:spTree>
    <p:extLst>
      <p:ext uri="{BB962C8B-B14F-4D97-AF65-F5344CB8AC3E}">
        <p14:creationId xmlns:p14="http://schemas.microsoft.com/office/powerpoint/2010/main" val="420408295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72C4B-5713-EA4A-9A25-C5BE35EFABC2}"/>
              </a:ext>
            </a:extLst>
          </p:cNvPr>
          <p:cNvSpPr>
            <a:spLocks noGrp="1"/>
          </p:cNvSpPr>
          <p:nvPr>
            <p:ph type="title"/>
          </p:nvPr>
        </p:nvSpPr>
        <p:spPr/>
        <p:txBody>
          <a:bodyPr/>
          <a:lstStyle/>
          <a:p>
            <a:r>
              <a:rPr lang="en-GB" b="1">
                <a:solidFill>
                  <a:srgbClr val="00B0F0"/>
                </a:solidFill>
              </a:rPr>
              <a:t>History – Why were AAs introduced?</a:t>
            </a:r>
            <a:endParaRPr lang="en-US" b="1">
              <a:solidFill>
                <a:srgbClr val="00B0F0"/>
              </a:solidFill>
            </a:endParaRPr>
          </a:p>
        </p:txBody>
      </p:sp>
      <p:sp>
        <p:nvSpPr>
          <p:cNvPr id="3" name="Content Placeholder 2">
            <a:extLst>
              <a:ext uri="{FF2B5EF4-FFF2-40B4-BE49-F238E27FC236}">
                <a16:creationId xmlns:a16="http://schemas.microsoft.com/office/drawing/2014/main" id="{25CF4507-E47F-2447-B12C-F507252703F9}"/>
              </a:ext>
            </a:extLst>
          </p:cNvPr>
          <p:cNvSpPr>
            <a:spLocks noGrp="1"/>
          </p:cNvSpPr>
          <p:nvPr>
            <p:ph idx="1"/>
          </p:nvPr>
        </p:nvSpPr>
        <p:spPr>
          <a:xfrm>
            <a:off x="677334" y="1669773"/>
            <a:ext cx="8596668" cy="4371589"/>
          </a:xfrm>
        </p:spPr>
        <p:txBody>
          <a:bodyPr>
            <a:normAutofit/>
          </a:bodyPr>
          <a:lstStyle/>
          <a:p>
            <a:r>
              <a:rPr lang="en-GB"/>
              <a:t>In 1972 Maxwell </a:t>
            </a:r>
            <a:r>
              <a:rPr lang="en-GB" err="1"/>
              <a:t>Confait</a:t>
            </a:r>
            <a:r>
              <a:rPr lang="en-GB"/>
              <a:t> was murdered. Two children and a man with learning needs were arrested and based on their confessions, convicted. Several years later, forensic evidence showed that they were innocent. Their confessions had been false and were the combined result of their vulnerability and their treatment by police during detention and questioning. </a:t>
            </a:r>
          </a:p>
          <a:p>
            <a:r>
              <a:rPr lang="en-GB"/>
              <a:t>After a Public Inquiry and a Royal Commission PACE was introduced. The principal intention was to reduce the risk of miscarriages of justice because of evidence being obtained from vulnerable suspects which, by virtue of their vulnerability, led to unsafe and unjust convictions. (NAAN 2014)</a:t>
            </a:r>
          </a:p>
          <a:p>
            <a:r>
              <a:rPr lang="en-GB"/>
              <a:t>The use of AAs was enshrined in law in 1984. </a:t>
            </a:r>
          </a:p>
          <a:p>
            <a:r>
              <a:rPr lang="en-GB"/>
              <a:t>SAAVS was established in 1995.</a:t>
            </a:r>
            <a:endParaRPr lang="en-US"/>
          </a:p>
        </p:txBody>
      </p:sp>
      <p:sp>
        <p:nvSpPr>
          <p:cNvPr id="5" name="Slide Number Placeholder 4"/>
          <p:cNvSpPr>
            <a:spLocks noGrp="1"/>
          </p:cNvSpPr>
          <p:nvPr>
            <p:ph type="sldNum" sz="quarter" idx="12"/>
          </p:nvPr>
        </p:nvSpPr>
        <p:spPr/>
        <p:txBody>
          <a:bodyPr/>
          <a:lstStyle/>
          <a:p>
            <a:fld id="{51884C93-C5C4-4550-A833-7D554E44A64F}" type="slidenum">
              <a:rPr lang="en-GB" smtClean="0"/>
              <a:t>4</a:t>
            </a:fld>
            <a:endParaRPr lang="en-GB"/>
          </a:p>
        </p:txBody>
      </p:sp>
      <p:pic>
        <p:nvPicPr>
          <p:cNvPr id="6" name="Picture 5">
            <a:extLst>
              <a:ext uri="{FF2B5EF4-FFF2-40B4-BE49-F238E27FC236}">
                <a16:creationId xmlns:a16="http://schemas.microsoft.com/office/drawing/2014/main" id="{79CCE4A2-400B-496F-89F9-699FA5C0187E}"/>
              </a:ext>
            </a:extLst>
          </p:cNvPr>
          <p:cNvPicPr>
            <a:picLocks noChangeAspect="1"/>
          </p:cNvPicPr>
          <p:nvPr/>
        </p:nvPicPr>
        <p:blipFill>
          <a:blip r:embed="rId2"/>
          <a:stretch>
            <a:fillRect/>
          </a:stretch>
        </p:blipFill>
        <p:spPr>
          <a:xfrm>
            <a:off x="6226628" y="5814351"/>
            <a:ext cx="5573485" cy="914400"/>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158675552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8884C-C7C4-EE48-B1D0-E3FB26333C7A}"/>
              </a:ext>
            </a:extLst>
          </p:cNvPr>
          <p:cNvSpPr>
            <a:spLocks noGrp="1"/>
          </p:cNvSpPr>
          <p:nvPr>
            <p:ph type="title"/>
          </p:nvPr>
        </p:nvSpPr>
        <p:spPr/>
        <p:txBody>
          <a:bodyPr/>
          <a:lstStyle/>
          <a:p>
            <a:r>
              <a:rPr lang="en-GB" b="1" dirty="0">
                <a:solidFill>
                  <a:srgbClr val="00B0F0"/>
                </a:solidFill>
              </a:rPr>
              <a:t>Purpose</a:t>
            </a:r>
            <a:r>
              <a:rPr lang="en-GB" dirty="0">
                <a:solidFill>
                  <a:srgbClr val="00B0F0"/>
                </a:solidFill>
              </a:rPr>
              <a:t> – to protect the interests of the young person or vulnerable adult</a:t>
            </a:r>
            <a:endParaRPr lang="en-US" dirty="0">
              <a:solidFill>
                <a:srgbClr val="00B0F0"/>
              </a:solidFill>
            </a:endParaRPr>
          </a:p>
        </p:txBody>
      </p:sp>
      <p:sp>
        <p:nvSpPr>
          <p:cNvPr id="3" name="Content Placeholder 2">
            <a:extLst>
              <a:ext uri="{FF2B5EF4-FFF2-40B4-BE49-F238E27FC236}">
                <a16:creationId xmlns:a16="http://schemas.microsoft.com/office/drawing/2014/main" id="{E21ABDD5-EECF-C443-A623-679FD40491FE}"/>
              </a:ext>
            </a:extLst>
          </p:cNvPr>
          <p:cNvSpPr>
            <a:spLocks noGrp="1"/>
          </p:cNvSpPr>
          <p:nvPr>
            <p:ph idx="1"/>
          </p:nvPr>
        </p:nvSpPr>
        <p:spPr>
          <a:xfrm>
            <a:off x="677334" y="2027583"/>
            <a:ext cx="8596668" cy="4013779"/>
          </a:xfrm>
        </p:spPr>
        <p:txBody>
          <a:bodyPr>
            <a:normAutofit/>
          </a:bodyPr>
          <a:lstStyle/>
          <a:p>
            <a:r>
              <a:rPr lang="en-GB" dirty="0"/>
              <a:t>Ensure the DP (Detained Person) understands why they are in Custody</a:t>
            </a:r>
          </a:p>
          <a:p>
            <a:r>
              <a:rPr lang="en-GB" dirty="0"/>
              <a:t>Understand their Rights and Entitlements and the Caution</a:t>
            </a:r>
          </a:p>
          <a:p>
            <a:r>
              <a:rPr lang="en-GB" dirty="0"/>
              <a:t>Safeguard their interests by helping them to communicate</a:t>
            </a:r>
          </a:p>
          <a:p>
            <a:r>
              <a:rPr lang="en-GB" dirty="0"/>
              <a:t>Facilitate access to food, water, shower, exercise, sanitary products</a:t>
            </a:r>
          </a:p>
          <a:p>
            <a:r>
              <a:rPr lang="en-GB" dirty="0"/>
              <a:t>Request a solicitor’s input where the DP has declined</a:t>
            </a:r>
          </a:p>
          <a:p>
            <a:r>
              <a:rPr lang="en-GB" dirty="0"/>
              <a:t>Interact with the Police, Health Care Professional, CJLDS, Solicitor and possibly Social Services</a:t>
            </a:r>
          </a:p>
          <a:p>
            <a:r>
              <a:rPr lang="en-GB" dirty="0"/>
              <a:t>Encourage the DP to engage with offers of support</a:t>
            </a:r>
          </a:p>
          <a:p>
            <a:r>
              <a:rPr lang="en-GB" dirty="0"/>
              <a:t>Report safeguarding concerns to the Sergeant</a:t>
            </a:r>
            <a:endParaRPr lang="en-US" dirty="0"/>
          </a:p>
        </p:txBody>
      </p:sp>
      <p:sp>
        <p:nvSpPr>
          <p:cNvPr id="5" name="Slide Number Placeholder 4"/>
          <p:cNvSpPr>
            <a:spLocks noGrp="1"/>
          </p:cNvSpPr>
          <p:nvPr>
            <p:ph type="sldNum" sz="quarter" idx="12"/>
          </p:nvPr>
        </p:nvSpPr>
        <p:spPr/>
        <p:txBody>
          <a:bodyPr/>
          <a:lstStyle/>
          <a:p>
            <a:fld id="{51884C93-C5C4-4550-A833-7D554E44A64F}" type="slidenum">
              <a:rPr lang="en-GB" smtClean="0"/>
              <a:t>5</a:t>
            </a:fld>
            <a:endParaRPr lang="en-GB"/>
          </a:p>
        </p:txBody>
      </p:sp>
      <p:pic>
        <p:nvPicPr>
          <p:cNvPr id="4" name="Picture 3">
            <a:extLst>
              <a:ext uri="{FF2B5EF4-FFF2-40B4-BE49-F238E27FC236}">
                <a16:creationId xmlns:a16="http://schemas.microsoft.com/office/drawing/2014/main" id="{5C35A3EE-28D0-1249-92BC-1326C00ACE31}"/>
              </a:ext>
            </a:extLst>
          </p:cNvPr>
          <p:cNvPicPr>
            <a:picLocks noChangeAspect="1"/>
          </p:cNvPicPr>
          <p:nvPr/>
        </p:nvPicPr>
        <p:blipFill>
          <a:blip r:embed="rId2"/>
          <a:stretch>
            <a:fillRect/>
          </a:stretch>
        </p:blipFill>
        <p:spPr>
          <a:xfrm>
            <a:off x="5826275" y="5681345"/>
            <a:ext cx="6212114" cy="914400"/>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428403140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5FFF9-31C5-FE44-9B0B-3D5F98E3BBAF}"/>
              </a:ext>
            </a:extLst>
          </p:cNvPr>
          <p:cNvSpPr>
            <a:spLocks noGrp="1"/>
          </p:cNvSpPr>
          <p:nvPr>
            <p:ph type="title"/>
          </p:nvPr>
        </p:nvSpPr>
        <p:spPr>
          <a:xfrm>
            <a:off x="677334" y="571720"/>
            <a:ext cx="8596668" cy="1320800"/>
          </a:xfrm>
        </p:spPr>
        <p:txBody>
          <a:bodyPr/>
          <a:lstStyle/>
          <a:p>
            <a:r>
              <a:rPr lang="en-GB" b="1">
                <a:solidFill>
                  <a:srgbClr val="00B0F0"/>
                </a:solidFill>
              </a:rPr>
              <a:t>How useful are we?</a:t>
            </a:r>
            <a:endParaRPr lang="en-US" b="1">
              <a:solidFill>
                <a:srgbClr val="00B0F0"/>
              </a:solidFill>
            </a:endParaRPr>
          </a:p>
        </p:txBody>
      </p:sp>
      <p:sp>
        <p:nvSpPr>
          <p:cNvPr id="3" name="Content Placeholder 2">
            <a:extLst>
              <a:ext uri="{FF2B5EF4-FFF2-40B4-BE49-F238E27FC236}">
                <a16:creationId xmlns:a16="http://schemas.microsoft.com/office/drawing/2014/main" id="{02F49AF6-0F3B-E84F-B503-4E286D388EBC}"/>
              </a:ext>
            </a:extLst>
          </p:cNvPr>
          <p:cNvSpPr>
            <a:spLocks noGrp="1"/>
          </p:cNvSpPr>
          <p:nvPr>
            <p:ph idx="1"/>
          </p:nvPr>
        </p:nvSpPr>
        <p:spPr>
          <a:xfrm>
            <a:off x="677334" y="1802295"/>
            <a:ext cx="8596668" cy="4239067"/>
          </a:xfrm>
        </p:spPr>
        <p:txBody>
          <a:bodyPr>
            <a:normAutofit/>
          </a:bodyPr>
          <a:lstStyle/>
          <a:p>
            <a:r>
              <a:rPr lang="en-GB" b="1">
                <a:solidFill>
                  <a:srgbClr val="00B0F0"/>
                </a:solidFill>
              </a:rPr>
              <a:t>Expectations of professionals in terms of what comprises an effective service </a:t>
            </a:r>
            <a:r>
              <a:rPr lang="en-GB"/>
              <a:t>– the police prioritise the availability and response times of AA’s, SAAVS offers a 24-hour service, 365 days of the year. We aim to be in Custody within an hour</a:t>
            </a:r>
          </a:p>
          <a:p>
            <a:r>
              <a:rPr lang="en-GB" b="1">
                <a:solidFill>
                  <a:srgbClr val="00B0F0"/>
                </a:solidFill>
              </a:rPr>
              <a:t>Expectations of DPs </a:t>
            </a:r>
            <a:r>
              <a:rPr lang="en-GB"/>
              <a:t>– they prioritise our personal attributes and demeanour</a:t>
            </a:r>
          </a:p>
          <a:p>
            <a:r>
              <a:rPr lang="en-GB">
                <a:solidFill>
                  <a:srgbClr val="00B0F0"/>
                </a:solidFill>
              </a:rPr>
              <a:t>SAAVS</a:t>
            </a:r>
            <a:r>
              <a:rPr lang="en-GB"/>
              <a:t> - offers a professional service in a friendly manner. </a:t>
            </a:r>
            <a:r>
              <a:rPr lang="en-GB" b="1"/>
              <a:t>We do NOT </a:t>
            </a:r>
            <a:r>
              <a:rPr lang="en-GB"/>
              <a:t>advise </a:t>
            </a:r>
            <a:r>
              <a:rPr lang="en-GB" b="1"/>
              <a:t>on legal matters </a:t>
            </a:r>
            <a:r>
              <a:rPr lang="en-GB"/>
              <a:t>and we are not </a:t>
            </a:r>
            <a:r>
              <a:rPr lang="en-GB" b="1"/>
              <a:t>Social Workers</a:t>
            </a:r>
            <a:r>
              <a:rPr lang="en-GB"/>
              <a:t>. We focus on the NEEDS of the detained person</a:t>
            </a:r>
          </a:p>
          <a:p>
            <a:r>
              <a:rPr lang="en-GB"/>
              <a:t>We are </a:t>
            </a:r>
            <a:r>
              <a:rPr lang="en-GB" b="1">
                <a:solidFill>
                  <a:srgbClr val="00B0F0"/>
                </a:solidFill>
              </a:rPr>
              <a:t>called into custody </a:t>
            </a:r>
            <a:r>
              <a:rPr lang="en-GB"/>
              <a:t>approx. 1250 times per year </a:t>
            </a:r>
            <a:endParaRPr lang="en-US"/>
          </a:p>
        </p:txBody>
      </p:sp>
      <p:sp>
        <p:nvSpPr>
          <p:cNvPr id="5" name="Slide Number Placeholder 4"/>
          <p:cNvSpPr>
            <a:spLocks noGrp="1"/>
          </p:cNvSpPr>
          <p:nvPr>
            <p:ph type="sldNum" sz="quarter" idx="12"/>
          </p:nvPr>
        </p:nvSpPr>
        <p:spPr/>
        <p:txBody>
          <a:bodyPr/>
          <a:lstStyle/>
          <a:p>
            <a:fld id="{51884C93-C5C4-4550-A833-7D554E44A64F}" type="slidenum">
              <a:rPr lang="en-GB" smtClean="0"/>
              <a:t>6</a:t>
            </a:fld>
            <a:endParaRPr lang="en-GB"/>
          </a:p>
        </p:txBody>
      </p:sp>
      <p:pic>
        <p:nvPicPr>
          <p:cNvPr id="4" name="Picture 3">
            <a:extLst>
              <a:ext uri="{FF2B5EF4-FFF2-40B4-BE49-F238E27FC236}">
                <a16:creationId xmlns:a16="http://schemas.microsoft.com/office/drawing/2014/main" id="{EB75ABCA-AF2E-C04B-A74D-FD2870281437}"/>
              </a:ext>
            </a:extLst>
          </p:cNvPr>
          <p:cNvPicPr>
            <a:picLocks noChangeAspect="1"/>
          </p:cNvPicPr>
          <p:nvPr/>
        </p:nvPicPr>
        <p:blipFill>
          <a:blip r:embed="rId2"/>
          <a:stretch>
            <a:fillRect/>
          </a:stretch>
        </p:blipFill>
        <p:spPr>
          <a:xfrm>
            <a:off x="6792685" y="5697137"/>
            <a:ext cx="5021943" cy="914400"/>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294031923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372F3-384F-4F4B-8EAD-6E9952ACBA40}"/>
              </a:ext>
            </a:extLst>
          </p:cNvPr>
          <p:cNvSpPr>
            <a:spLocks noGrp="1"/>
          </p:cNvSpPr>
          <p:nvPr>
            <p:ph type="title"/>
          </p:nvPr>
        </p:nvSpPr>
        <p:spPr/>
        <p:txBody>
          <a:bodyPr/>
          <a:lstStyle/>
          <a:p>
            <a:r>
              <a:rPr lang="en-GB" b="1">
                <a:solidFill>
                  <a:srgbClr val="00B0F0"/>
                </a:solidFill>
              </a:rPr>
              <a:t>Custody </a:t>
            </a:r>
            <a:br>
              <a:rPr lang="en-GB" b="1">
                <a:solidFill>
                  <a:srgbClr val="00B0F0"/>
                </a:solidFill>
              </a:rPr>
            </a:br>
            <a:r>
              <a:rPr lang="en-GB" b="1">
                <a:solidFill>
                  <a:srgbClr val="00B0F0"/>
                </a:solidFill>
              </a:rPr>
              <a:t>Care and treatment of DPs</a:t>
            </a:r>
            <a:endParaRPr lang="en-US" b="1">
              <a:solidFill>
                <a:srgbClr val="00B0F0"/>
              </a:solidFill>
            </a:endParaRPr>
          </a:p>
        </p:txBody>
      </p:sp>
      <p:sp>
        <p:nvSpPr>
          <p:cNvPr id="3" name="Content Placeholder 2">
            <a:extLst>
              <a:ext uri="{FF2B5EF4-FFF2-40B4-BE49-F238E27FC236}">
                <a16:creationId xmlns:a16="http://schemas.microsoft.com/office/drawing/2014/main" id="{FEB8BCD1-56F2-764C-A3DB-C9E4D3E2D4B7}"/>
              </a:ext>
            </a:extLst>
          </p:cNvPr>
          <p:cNvSpPr>
            <a:spLocks noGrp="1"/>
          </p:cNvSpPr>
          <p:nvPr>
            <p:ph idx="1"/>
          </p:nvPr>
        </p:nvSpPr>
        <p:spPr>
          <a:xfrm>
            <a:off x="677334" y="1930400"/>
            <a:ext cx="8596668" cy="4643120"/>
          </a:xfrm>
        </p:spPr>
        <p:txBody>
          <a:bodyPr>
            <a:normAutofit/>
          </a:bodyPr>
          <a:lstStyle/>
          <a:p>
            <a:pPr marL="0" indent="0">
              <a:buNone/>
            </a:pPr>
            <a:r>
              <a:rPr lang="en-GB"/>
              <a:t>Custody is all about the welfare of the DP. At this point things have only been alleged. Be non-judgemental.</a:t>
            </a:r>
          </a:p>
          <a:p>
            <a:pPr marL="0" indent="0">
              <a:buNone/>
            </a:pPr>
            <a:r>
              <a:rPr lang="en-GB"/>
              <a:t>DPs have the right to read the Code of Practice. Some do ask, few read it!</a:t>
            </a:r>
          </a:p>
          <a:p>
            <a:pPr marL="0" indent="0">
              <a:buNone/>
            </a:pPr>
            <a:r>
              <a:rPr lang="en-GB"/>
              <a:t>Ensure the DP has appropriate food and drink. They are likely to be held for some hours.</a:t>
            </a:r>
          </a:p>
          <a:p>
            <a:pPr marL="0" indent="0">
              <a:buNone/>
            </a:pPr>
            <a:r>
              <a:rPr lang="en-GB"/>
              <a:t>They cannot smoke they may be offered time in the exercise yard.</a:t>
            </a:r>
          </a:p>
          <a:p>
            <a:pPr marL="0" indent="0">
              <a:buNone/>
            </a:pPr>
            <a:r>
              <a:rPr lang="en-GB"/>
              <a:t>They are entitled to a shower.</a:t>
            </a:r>
          </a:p>
          <a:p>
            <a:pPr marL="0" indent="0">
              <a:buNone/>
            </a:pPr>
            <a:r>
              <a:rPr lang="en-GB"/>
              <a:t>Females should have been offered sanitary protection and is often asked by a female officer or health professional. The DP may not wish to discuss it with a male.</a:t>
            </a:r>
          </a:p>
          <a:p>
            <a:pPr marL="0" indent="0">
              <a:buNone/>
            </a:pPr>
            <a:r>
              <a:rPr lang="en-GB"/>
              <a:t>Young DPs will be given rest periods. Don’t feel you have to stay.</a:t>
            </a:r>
          </a:p>
          <a:p>
            <a:pPr marL="0" indent="0">
              <a:buNone/>
            </a:pPr>
            <a:r>
              <a:rPr lang="en-GB"/>
              <a:t>Engage the DP in conversation – general chit chat, remember don’t discuss the case.</a:t>
            </a:r>
            <a:endParaRPr lang="en-US"/>
          </a:p>
        </p:txBody>
      </p:sp>
      <p:sp>
        <p:nvSpPr>
          <p:cNvPr id="4" name="Slide Number Placeholder 3"/>
          <p:cNvSpPr>
            <a:spLocks noGrp="1"/>
          </p:cNvSpPr>
          <p:nvPr>
            <p:ph type="sldNum" sz="quarter" idx="12"/>
          </p:nvPr>
        </p:nvSpPr>
        <p:spPr/>
        <p:txBody>
          <a:bodyPr/>
          <a:lstStyle/>
          <a:p>
            <a:fld id="{51884C93-C5C4-4550-A833-7D554E44A64F}" type="slidenum">
              <a:rPr lang="en-GB" smtClean="0"/>
              <a:t>7</a:t>
            </a:fld>
            <a:endParaRPr lang="en-GB"/>
          </a:p>
        </p:txBody>
      </p:sp>
    </p:spTree>
    <p:extLst>
      <p:ext uri="{BB962C8B-B14F-4D97-AF65-F5344CB8AC3E}">
        <p14:creationId xmlns:p14="http://schemas.microsoft.com/office/powerpoint/2010/main" val="28955745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8317F-9603-6C8D-07A4-DCBE71B1E872}"/>
              </a:ext>
            </a:extLst>
          </p:cNvPr>
          <p:cNvSpPr>
            <a:spLocks noGrp="1"/>
          </p:cNvSpPr>
          <p:nvPr>
            <p:ph type="title"/>
          </p:nvPr>
        </p:nvSpPr>
        <p:spPr/>
        <p:txBody>
          <a:bodyPr/>
          <a:lstStyle/>
          <a:p>
            <a:r>
              <a:rPr lang="en-GB" b="1"/>
              <a:t>Receiving a call </a:t>
            </a:r>
            <a:br>
              <a:rPr lang="en-GB" b="1"/>
            </a:br>
            <a:r>
              <a:rPr lang="en-GB" b="1"/>
              <a:t>Crib Sheet and information needed </a:t>
            </a:r>
          </a:p>
        </p:txBody>
      </p:sp>
      <p:sp>
        <p:nvSpPr>
          <p:cNvPr id="4" name="Content Placeholder 3">
            <a:extLst>
              <a:ext uri="{FF2B5EF4-FFF2-40B4-BE49-F238E27FC236}">
                <a16:creationId xmlns:a16="http://schemas.microsoft.com/office/drawing/2014/main" id="{1FB137E3-3760-CA98-1C96-45FFC3B69139}"/>
              </a:ext>
            </a:extLst>
          </p:cNvPr>
          <p:cNvSpPr>
            <a:spLocks noGrp="1"/>
          </p:cNvSpPr>
          <p:nvPr>
            <p:ph idx="1"/>
          </p:nvPr>
        </p:nvSpPr>
        <p:spPr>
          <a:xfrm>
            <a:off x="677334" y="2103120"/>
            <a:ext cx="8596668" cy="3938242"/>
          </a:xfrm>
        </p:spPr>
        <p:txBody>
          <a:bodyPr/>
          <a:lstStyle/>
          <a:p>
            <a:r>
              <a:rPr lang="en-GB"/>
              <a:t>Which custody suite </a:t>
            </a:r>
          </a:p>
          <a:p>
            <a:r>
              <a:rPr lang="en-GB"/>
              <a:t>Time expected </a:t>
            </a:r>
          </a:p>
          <a:p>
            <a:r>
              <a:rPr lang="en-GB"/>
              <a:t>Vulnerable adult or child/young person</a:t>
            </a:r>
          </a:p>
          <a:p>
            <a:r>
              <a:rPr lang="en-GB"/>
              <a:t>Has a solicitor been called and expected time of their arrival </a:t>
            </a:r>
          </a:p>
          <a:p>
            <a:r>
              <a:rPr lang="en-GB"/>
              <a:t>Details of the DP, including name, alleged offence </a:t>
            </a:r>
          </a:p>
          <a:p>
            <a:r>
              <a:rPr lang="en-GB"/>
              <a:t>Call reference number </a:t>
            </a:r>
          </a:p>
          <a:p>
            <a:endParaRPr lang="en-GB"/>
          </a:p>
        </p:txBody>
      </p:sp>
      <p:sp>
        <p:nvSpPr>
          <p:cNvPr id="3" name="Slide Number Placeholder 2">
            <a:extLst>
              <a:ext uri="{FF2B5EF4-FFF2-40B4-BE49-F238E27FC236}">
                <a16:creationId xmlns:a16="http://schemas.microsoft.com/office/drawing/2014/main" id="{4241E895-A6A3-A2AD-42E1-3C79730F5036}"/>
              </a:ext>
            </a:extLst>
          </p:cNvPr>
          <p:cNvSpPr>
            <a:spLocks noGrp="1"/>
          </p:cNvSpPr>
          <p:nvPr>
            <p:ph type="sldNum" sz="quarter" idx="12"/>
          </p:nvPr>
        </p:nvSpPr>
        <p:spPr/>
        <p:txBody>
          <a:bodyPr/>
          <a:lstStyle/>
          <a:p>
            <a:fld id="{51884C93-C5C4-4550-A833-7D554E44A64F}" type="slidenum">
              <a:rPr lang="en-GB" smtClean="0"/>
              <a:t>8</a:t>
            </a:fld>
            <a:endParaRPr lang="en-GB"/>
          </a:p>
        </p:txBody>
      </p:sp>
    </p:spTree>
    <p:extLst>
      <p:ext uri="{BB962C8B-B14F-4D97-AF65-F5344CB8AC3E}">
        <p14:creationId xmlns:p14="http://schemas.microsoft.com/office/powerpoint/2010/main" val="562089900"/>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18036-D966-F240-B890-5C918AA8AB79}"/>
              </a:ext>
            </a:extLst>
          </p:cNvPr>
          <p:cNvSpPr>
            <a:spLocks noGrp="1"/>
          </p:cNvSpPr>
          <p:nvPr>
            <p:ph type="title"/>
          </p:nvPr>
        </p:nvSpPr>
        <p:spPr>
          <a:xfrm>
            <a:off x="677334" y="609600"/>
            <a:ext cx="8596668" cy="1046923"/>
          </a:xfrm>
        </p:spPr>
        <p:txBody>
          <a:bodyPr>
            <a:normAutofit fontScale="90000"/>
          </a:bodyPr>
          <a:lstStyle/>
          <a:p>
            <a:r>
              <a:rPr lang="en-GB" b="1">
                <a:solidFill>
                  <a:srgbClr val="00B0F0"/>
                </a:solidFill>
              </a:rPr>
              <a:t>Arriving in custody </a:t>
            </a:r>
            <a:br>
              <a:rPr lang="en-GB" b="1">
                <a:solidFill>
                  <a:srgbClr val="00B0F0"/>
                </a:solidFill>
              </a:rPr>
            </a:br>
            <a:r>
              <a:rPr lang="en-GB" sz="2800" b="1" err="1">
                <a:solidFill>
                  <a:srgbClr val="00B0F0"/>
                </a:solidFill>
              </a:rPr>
              <a:t>Custody</a:t>
            </a:r>
            <a:r>
              <a:rPr lang="en-GB" sz="2800" b="1">
                <a:solidFill>
                  <a:srgbClr val="00B0F0"/>
                </a:solidFill>
              </a:rPr>
              <a:t> records</a:t>
            </a:r>
            <a:endParaRPr lang="en-US" sz="2800">
              <a:solidFill>
                <a:srgbClr val="00B0F0"/>
              </a:solidFill>
            </a:endParaRPr>
          </a:p>
        </p:txBody>
      </p:sp>
      <p:sp>
        <p:nvSpPr>
          <p:cNvPr id="3" name="Content Placeholder 2">
            <a:extLst>
              <a:ext uri="{FF2B5EF4-FFF2-40B4-BE49-F238E27FC236}">
                <a16:creationId xmlns:a16="http://schemas.microsoft.com/office/drawing/2014/main" id="{05BE029C-39ED-D944-884E-2559732720AB}"/>
              </a:ext>
            </a:extLst>
          </p:cNvPr>
          <p:cNvSpPr>
            <a:spLocks noGrp="1"/>
          </p:cNvSpPr>
          <p:nvPr>
            <p:ph idx="1"/>
          </p:nvPr>
        </p:nvSpPr>
        <p:spPr>
          <a:xfrm>
            <a:off x="677334" y="1656523"/>
            <a:ext cx="8596668" cy="4384840"/>
          </a:xfrm>
        </p:spPr>
        <p:txBody>
          <a:bodyPr>
            <a:normAutofit/>
          </a:bodyPr>
          <a:lstStyle/>
          <a:p>
            <a:r>
              <a:rPr lang="en-GB"/>
              <a:t>Read thoroughly, make notes and then return to sergeant for shredding prior to leaving</a:t>
            </a:r>
          </a:p>
          <a:p>
            <a:r>
              <a:rPr lang="en-GB"/>
              <a:t>It is your responsibility to check that your personal telephone number is not recorded on the CR, if it is there, please notify the Custody Staff. The only number for SAAVS should be 01483 974252. Be prepared to ask questions and challenge points in the record e.g. Have they had anything to eat? Have they seen a Health Care Professional? Fingerprints – some things can happen before you arrive as the DP may not have been thought as vulnerable.</a:t>
            </a:r>
          </a:p>
          <a:p>
            <a:r>
              <a:rPr lang="en-GB"/>
              <a:t>Take your time to acquaint yourself with the record before you meet with the DP, even if the detectives are ready to question them. Try not to delay matters intentionally especially if a search is needed. Fingerprints and photos and DNA can take place after the interview</a:t>
            </a:r>
          </a:p>
          <a:p>
            <a:r>
              <a:rPr lang="en-GB"/>
              <a:t>Check the charges very carefully – there may be additional ones that you will need to be present for (further arrests)</a:t>
            </a:r>
            <a:endParaRPr lang="en-US"/>
          </a:p>
        </p:txBody>
      </p:sp>
      <p:sp>
        <p:nvSpPr>
          <p:cNvPr id="5" name="Slide Number Placeholder 4"/>
          <p:cNvSpPr>
            <a:spLocks noGrp="1"/>
          </p:cNvSpPr>
          <p:nvPr>
            <p:ph type="sldNum" sz="quarter" idx="12"/>
          </p:nvPr>
        </p:nvSpPr>
        <p:spPr/>
        <p:txBody>
          <a:bodyPr/>
          <a:lstStyle/>
          <a:p>
            <a:fld id="{51884C93-C5C4-4550-A833-7D554E44A64F}" type="slidenum">
              <a:rPr lang="en-GB" smtClean="0"/>
              <a:t>9</a:t>
            </a:fld>
            <a:endParaRPr lang="en-GB"/>
          </a:p>
        </p:txBody>
      </p:sp>
      <p:pic>
        <p:nvPicPr>
          <p:cNvPr id="4" name="Picture 3">
            <a:extLst>
              <a:ext uri="{FF2B5EF4-FFF2-40B4-BE49-F238E27FC236}">
                <a16:creationId xmlns:a16="http://schemas.microsoft.com/office/drawing/2014/main" id="{8E936688-CF4A-574E-90A6-4FC49813C3A5}"/>
              </a:ext>
            </a:extLst>
          </p:cNvPr>
          <p:cNvPicPr>
            <a:picLocks noChangeAspect="1"/>
          </p:cNvPicPr>
          <p:nvPr/>
        </p:nvPicPr>
        <p:blipFill>
          <a:blip r:embed="rId2"/>
          <a:stretch>
            <a:fillRect/>
          </a:stretch>
        </p:blipFill>
        <p:spPr>
          <a:xfrm>
            <a:off x="6458857" y="5697137"/>
            <a:ext cx="5573486" cy="914400"/>
          </a:xfrm>
          <a:prstGeom prst="rect">
            <a:avLst/>
          </a:prstGeom>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2307212059"/>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7763.0"/>
  <p:tag name="AS_RELEASE_DATE" val="2022.02.14"/>
  <p:tag name="AS_TITLE" val="Aspose.Slides for .NET 4.0"/>
  <p:tag name="AS_VERSION" val="22.2"/>
</p:tagLst>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Trebuchet MS" panose="020B0603020202020204"/>
        <a:cs typeface="Arial"/>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Trebuchet MS" panose="020B0603020202020204"/>
        <a:cs typeface="Arial"/>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Calibri" panose="020F0502020204030204"/>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Calibri" panose="020F0502020204030204"/>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F7E79C602C4E94BA37CFFFB8D0EA2EC" ma:contentTypeVersion="0" ma:contentTypeDescription="Create a new document." ma:contentTypeScope="" ma:versionID="f93f37cb2da4d9c10c56f1427df3f4ad">
  <xsd:schema xmlns:xsd="http://www.w3.org/2001/XMLSchema" xmlns:xs="http://www.w3.org/2001/XMLSchema" xmlns:p="http://schemas.microsoft.com/office/2006/metadata/properties" xmlns:ns2="96d90a85-d884-4288-a468-9b19436a8699" targetNamespace="http://schemas.microsoft.com/office/2006/metadata/properties" ma:root="true" ma:fieldsID="81656c3fafc7d1c39263215901a555a2" ns2:_="">
    <xsd:import namespace="96d90a85-d884-4288-a468-9b19436a8699"/>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d90a85-d884-4288-a468-9b19436a869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96d90a85-d884-4288-a468-9b19436a8699">T2TNYKX6MUFM-571699393-737</_dlc_DocId>
    <_dlc_DocIdUrl xmlns="96d90a85-d884-4288-a468-9b19436a8699">
      <Url>https://saavsorg.sharepoint.com/sites/SAAVSDocuments2/_layouts/15/DocIdRedir.aspx?ID=T2TNYKX6MUFM-571699393-737</Url>
      <Description>T2TNYKX6MUFM-571699393-737</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5E13413-3846-4225-8E6D-0BC100E8943F}">
  <ds:schemaRefs>
    <ds:schemaRef ds:uri="96d90a85-d884-4288-a468-9b19436a869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4E5EB69-8997-40D6-AA2D-D29217FB6162}">
  <ds:schemaRefs>
    <ds:schemaRef ds:uri="http://schemas.microsoft.com/sharepoint/v3/contenttype/forms"/>
  </ds:schemaRefs>
</ds:datastoreItem>
</file>

<file path=customXml/itemProps3.xml><?xml version="1.0" encoding="utf-8"?>
<ds:datastoreItem xmlns:ds="http://schemas.openxmlformats.org/officeDocument/2006/customXml" ds:itemID="{CA77EA4C-7832-4C9B-B10C-078838FD77D7}">
  <ds:schemaRefs>
    <ds:schemaRef ds:uri="96d90a85-d884-4288-a468-9b19436a8699"/>
    <ds:schemaRef ds:uri="http://purl.org/dc/terms/"/>
    <ds:schemaRef ds:uri="http://purl.org/dc/dcmitype/"/>
    <ds:schemaRef ds:uri="http://purl.org/dc/elements/1.1/"/>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4.xml><?xml version="1.0" encoding="utf-8"?>
<ds:datastoreItem xmlns:ds="http://schemas.openxmlformats.org/officeDocument/2006/customXml" ds:itemID="{0D6751E6-4E06-4D0B-99AD-C197F6C4013F}">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Gallery</Template>
  <TotalTime>59</TotalTime>
  <Words>2127</Words>
  <Application>Microsoft Office PowerPoint</Application>
  <PresentationFormat>Widescreen</PresentationFormat>
  <Paragraphs>126</Paragraphs>
  <Slides>21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Trebuchet MS</vt:lpstr>
      <vt:lpstr>Wingdings 3</vt:lpstr>
      <vt:lpstr>Facet</vt:lpstr>
      <vt:lpstr>Induction Training</vt:lpstr>
      <vt:lpstr>Programme for the day</vt:lpstr>
      <vt:lpstr>SAAVS</vt:lpstr>
      <vt:lpstr>History – Why were AAs introduced?</vt:lpstr>
      <vt:lpstr>Purpose – to protect the interests of the young person or vulnerable adult</vt:lpstr>
      <vt:lpstr>How useful are we?</vt:lpstr>
      <vt:lpstr>Custody  Care and treatment of DPs</vt:lpstr>
      <vt:lpstr>Receiving a call  Crib Sheet and information needed </vt:lpstr>
      <vt:lpstr>Arriving in custody  Custody records</vt:lpstr>
      <vt:lpstr>Right to be held incommunicado and legal advice</vt:lpstr>
      <vt:lpstr>Meeting with the Detained Person (DP) 1  </vt:lpstr>
      <vt:lpstr>Meeting with the Detained Person (DP), 2 </vt:lpstr>
      <vt:lpstr>Meeting with the DP 3 - Caution</vt:lpstr>
      <vt:lpstr>Preparing for Interview –4 </vt:lpstr>
      <vt:lpstr>DP’s &amp; Solicitors   All DP’s supported by SAAVS will automatically have a solicitor in attendance   Disclosure is given to the solicitor/legal rep  DP’s will have a private &amp; confidential meeting with their solicitor prior to interview  AA’s do not normally attend a Solicitors meeting with the DP – we do not have Legal Privilege </vt:lpstr>
      <vt:lpstr>DP Interview with Officers</vt:lpstr>
      <vt:lpstr>DP Interview with Officers</vt:lpstr>
      <vt:lpstr>After Interview DP Charging and Disposal</vt:lpstr>
      <vt:lpstr>This is how we operate : </vt:lpstr>
      <vt:lpstr>Administration: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Induction Training</dc:title>
  <dc:creator>Jackie Bruder</dc:creator>
  <cp:lastModifiedBy>Louise Charlton</cp:lastModifiedBy>
  <cp:revision>1</cp:revision>
  <dcterms:created xsi:type="dcterms:W3CDTF">2022-05-20T11:21:34Z</dcterms:created>
  <dcterms:modified xsi:type="dcterms:W3CDTF">2025-05-01T15:14:34Z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INKTEK-CHUNK-1">
    <vt:lpwstr>010021{"F":2,"I":"4321-8BA3-F6E1-7231"}</vt:lpwstr>
  </property>
  <property fmtid="{D5CDD505-2E9C-101B-9397-08002B2CF9AE}" pid="3" name="ContentTypeId">
    <vt:lpwstr>0x0101009F7E79C602C4E94BA37CFFFB8D0EA2EC</vt:lpwstr>
  </property>
  <property fmtid="{D5CDD505-2E9C-101B-9397-08002B2CF9AE}" pid="4" name="Order">
    <vt:r8>2354600</vt:r8>
  </property>
  <property fmtid="{D5CDD505-2E9C-101B-9397-08002B2CF9AE}" pid="5" name="MediaServiceImageTags">
    <vt:lpwstr/>
  </property>
  <property fmtid="{D5CDD505-2E9C-101B-9397-08002B2CF9AE}" pid="6" name="_dlc_DocIdItemGuid">
    <vt:lpwstr>68aed4ec-a324-4fc2-af3e-de90abfa0981</vt:lpwstr>
  </property>
</Properties>
</file>