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672" r:id="rId2"/>
  </p:sldMasterIdLst>
  <p:notesMasterIdLst>
    <p:notesMasterId r:id="rId29"/>
  </p:notesMasterIdLst>
  <p:sldIdLst>
    <p:sldId id="257" r:id="rId3"/>
    <p:sldId id="258" r:id="rId4"/>
    <p:sldId id="259" r:id="rId5"/>
    <p:sldId id="260" r:id="rId6"/>
    <p:sldId id="261" r:id="rId7"/>
    <p:sldId id="262" r:id="rId8"/>
    <p:sldId id="279" r:id="rId9"/>
    <p:sldId id="263" r:id="rId10"/>
    <p:sldId id="280" r:id="rId11"/>
    <p:sldId id="264" r:id="rId12"/>
    <p:sldId id="268" r:id="rId13"/>
    <p:sldId id="277" r:id="rId14"/>
    <p:sldId id="265" r:id="rId15"/>
    <p:sldId id="281" r:id="rId16"/>
    <p:sldId id="271" r:id="rId17"/>
    <p:sldId id="272" r:id="rId18"/>
    <p:sldId id="267" r:id="rId19"/>
    <p:sldId id="269" r:id="rId20"/>
    <p:sldId id="270" r:id="rId21"/>
    <p:sldId id="273" r:id="rId22"/>
    <p:sldId id="274" r:id="rId23"/>
    <p:sldId id="276" r:id="rId24"/>
    <p:sldId id="278" r:id="rId25"/>
    <p:sldId id="282" r:id="rId26"/>
    <p:sldId id="283" r:id="rId27"/>
    <p:sldId id="275" r:id="rId2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s, Peter 40024" initials="SP4" lastIdx="0" clrIdx="0">
    <p:extLst>
      <p:ext uri="{19B8F6BF-5375-455C-9EA6-DF929625EA0E}">
        <p15:presenceInfo xmlns:p15="http://schemas.microsoft.com/office/powerpoint/2012/main" userId="S-1-5-21-133910921-254883518-452798024-443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42" d="100"/>
          <a:sy n="42" d="100"/>
        </p:scale>
        <p:origin x="792" y="42"/>
      </p:cViewPr>
      <p:guideLst/>
    </p:cSldViewPr>
  </p:slideViewPr>
  <p:notesTextViewPr>
    <p:cViewPr>
      <p:scale>
        <a:sx n="3" d="2"/>
        <a:sy n="3" d="2"/>
      </p:scale>
      <p:origin x="0" y="0"/>
    </p:cViewPr>
  </p:notesTextViewPr>
  <p:notesViewPr>
    <p:cSldViewPr snapToGrid="0">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7050F3D-AA57-4A0D-B207-A0C3255F6F13}" type="datetimeFigureOut">
              <a:rPr lang="en-GB" smtClean="0"/>
              <a:t>18/06/2019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4974248-D551-4145-97FE-2E766F45BF03}" type="slidenum">
              <a:rPr lang="en-GB" smtClean="0"/>
              <a:t>‹#›</a:t>
            </a:fld>
            <a:endParaRPr lang="en-GB"/>
          </a:p>
        </p:txBody>
      </p:sp>
    </p:spTree>
    <p:extLst>
      <p:ext uri="{BB962C8B-B14F-4D97-AF65-F5344CB8AC3E}">
        <p14:creationId xmlns:p14="http://schemas.microsoft.com/office/powerpoint/2010/main" val="2103850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TRAINER NOTES</a:t>
            </a:r>
          </a:p>
          <a:p>
            <a:endParaRPr lang="en-GB" dirty="0"/>
          </a:p>
          <a:p>
            <a:r>
              <a:rPr lang="en-GB" dirty="0" smtClean="0"/>
              <a:t>Trainer to explain that until an upgrade to NICHE occurs, the RA will be taken directly from the Custody Risk Assessment of NICHE and placed as an additional Risk Assessment Tab on the VA Niche Record.</a:t>
            </a:r>
          </a:p>
          <a:p>
            <a:endParaRPr lang="en-GB" dirty="0" smtClean="0"/>
          </a:p>
          <a:p>
            <a:r>
              <a:rPr lang="en-GB" dirty="0" smtClean="0"/>
              <a:t>Trainer to go through each of the questions that appear in the risk assessment.</a:t>
            </a:r>
          </a:p>
          <a:p>
            <a:endParaRPr lang="en-GB" dirty="0"/>
          </a:p>
          <a:p>
            <a:r>
              <a:rPr lang="en-GB" dirty="0" smtClean="0"/>
              <a:t>NOTE:  Complete RA section (at the top of the Risk Assessment) will always be set to YES in VA</a:t>
            </a:r>
          </a:p>
          <a:p>
            <a:endParaRPr lang="en-GB" dirty="0"/>
          </a:p>
          <a:p>
            <a:r>
              <a:rPr lang="en-GB" dirty="0" smtClean="0"/>
              <a:t>There will be Help Fields for each question by clicking on the Question Mark to guide officers if required. </a:t>
            </a:r>
            <a:endParaRPr lang="en-GB" dirty="0"/>
          </a:p>
        </p:txBody>
      </p:sp>
      <p:sp>
        <p:nvSpPr>
          <p:cNvPr id="4" name="Slide Number Placeholder 3"/>
          <p:cNvSpPr>
            <a:spLocks noGrp="1"/>
          </p:cNvSpPr>
          <p:nvPr>
            <p:ph type="sldNum" sz="quarter" idx="10"/>
          </p:nvPr>
        </p:nvSpPr>
        <p:spPr/>
        <p:txBody>
          <a:bodyPr/>
          <a:lstStyle/>
          <a:p>
            <a:fld id="{94974248-D551-4145-97FE-2E766F45BF03}" type="slidenum">
              <a:rPr lang="en-GB" smtClean="0"/>
              <a:t>19</a:t>
            </a:fld>
            <a:endParaRPr lang="en-GB"/>
          </a:p>
        </p:txBody>
      </p:sp>
    </p:spTree>
    <p:extLst>
      <p:ext uri="{BB962C8B-B14F-4D97-AF65-F5344CB8AC3E}">
        <p14:creationId xmlns:p14="http://schemas.microsoft.com/office/powerpoint/2010/main" val="2112371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TRAINER NOTES</a:t>
            </a:r>
          </a:p>
          <a:p>
            <a:endParaRPr lang="en-GB" dirty="0"/>
          </a:p>
          <a:p>
            <a:r>
              <a:rPr lang="en-GB" dirty="0" smtClean="0"/>
              <a:t>This section of the Risk Assessment MUST be completed </a:t>
            </a:r>
          </a:p>
          <a:p>
            <a:endParaRPr lang="en-GB" dirty="0"/>
          </a:p>
          <a:p>
            <a:r>
              <a:rPr lang="en-GB" dirty="0" smtClean="0"/>
              <a:t>Trainer to explain that there will be times when a VA attendee refuses or just does not answer the questions honestly.</a:t>
            </a:r>
          </a:p>
          <a:p>
            <a:endParaRPr lang="en-GB" dirty="0"/>
          </a:p>
          <a:p>
            <a:r>
              <a:rPr lang="en-GB" dirty="0" smtClean="0"/>
              <a:t>The Observations of the Interviewing Officer are, therefore, of paramount importance and must be recorded on the VA Record. </a:t>
            </a:r>
          </a:p>
          <a:p>
            <a:endParaRPr lang="en-GB" dirty="0"/>
          </a:p>
          <a:p>
            <a:r>
              <a:rPr lang="en-GB" dirty="0" smtClean="0"/>
              <a:t>It should be pointed out that Risk is an ongoing assessment throughout the VA Process. </a:t>
            </a:r>
            <a:endParaRPr lang="en-GB" dirty="0"/>
          </a:p>
        </p:txBody>
      </p:sp>
      <p:sp>
        <p:nvSpPr>
          <p:cNvPr id="4" name="Slide Number Placeholder 3"/>
          <p:cNvSpPr>
            <a:spLocks noGrp="1"/>
          </p:cNvSpPr>
          <p:nvPr>
            <p:ph type="sldNum" sz="quarter" idx="10"/>
          </p:nvPr>
        </p:nvSpPr>
        <p:spPr/>
        <p:txBody>
          <a:bodyPr/>
          <a:lstStyle/>
          <a:p>
            <a:fld id="{94974248-D551-4145-97FE-2E766F45BF03}" type="slidenum">
              <a:rPr lang="en-GB" smtClean="0"/>
              <a:t>20</a:t>
            </a:fld>
            <a:endParaRPr lang="en-GB"/>
          </a:p>
        </p:txBody>
      </p:sp>
    </p:spTree>
    <p:extLst>
      <p:ext uri="{BB962C8B-B14F-4D97-AF65-F5344CB8AC3E}">
        <p14:creationId xmlns:p14="http://schemas.microsoft.com/office/powerpoint/2010/main" val="3237597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8541973" cy="1470025"/>
          </a:xfrm>
        </p:spPr>
        <p:txBody>
          <a:bodyPr>
            <a:normAutofit/>
          </a:bodyPr>
          <a:lstStyle>
            <a:lvl1pPr>
              <a:defRPr sz="3200">
                <a:latin typeface="Arial" pitchFamily="34" charset="0"/>
                <a:cs typeface="Arial" pitchFamily="34" charset="0"/>
              </a:defRPr>
            </a:lvl1pPr>
          </a:lstStyle>
          <a:p>
            <a:r>
              <a:rPr lang="en-US" smtClean="0"/>
              <a:t>Click to edit Master title style</a:t>
            </a:r>
            <a:endParaRPr lang="en-GB" dirty="0"/>
          </a:p>
        </p:txBody>
      </p:sp>
      <p:sp>
        <p:nvSpPr>
          <p:cNvPr id="3" name="Subtitle 2"/>
          <p:cNvSpPr>
            <a:spLocks noGrp="1"/>
          </p:cNvSpPr>
          <p:nvPr>
            <p:ph type="subTitle" idx="1"/>
          </p:nvPr>
        </p:nvSpPr>
        <p:spPr>
          <a:xfrm>
            <a:off x="1828801" y="3886200"/>
            <a:ext cx="7034567" cy="1752600"/>
          </a:xfrm>
        </p:spPr>
        <p:txBody>
          <a:bodyPr>
            <a:normAutofit/>
          </a:bodyPr>
          <a:lstStyle>
            <a:lvl1pPr marL="0" indent="0" algn="ctr">
              <a:buNone/>
              <a:defRPr sz="24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4" name="Date Placeholder 3"/>
          <p:cNvSpPr>
            <a:spLocks noGrp="1"/>
          </p:cNvSpPr>
          <p:nvPr>
            <p:ph type="dt" sz="half" idx="10"/>
          </p:nvPr>
        </p:nvSpPr>
        <p:spPr/>
        <p:txBody>
          <a:bodyPr/>
          <a:lstStyle>
            <a:lvl1pPr>
              <a:defRPr/>
            </a:lvl1pPr>
          </a:lstStyle>
          <a:p>
            <a:pPr>
              <a:defRPr/>
            </a:pPr>
            <a:fld id="{FD28DE34-B5FF-498A-89F7-FEE695D2923B}" type="datetimeFigureOut">
              <a:rPr lang="en-GB" smtClean="0">
                <a:solidFill>
                  <a:prstClr val="black">
                    <a:tint val="75000"/>
                  </a:prstClr>
                </a:solidFill>
              </a:rPr>
              <a:pPr>
                <a:defRPr/>
              </a:pPr>
              <a:t>18/06/2019</a:t>
            </a:fld>
            <a:endParaRPr lang="en-GB">
              <a:solidFill>
                <a:prstClr val="black">
                  <a:tint val="75000"/>
                </a:prstClr>
              </a:solidFill>
            </a:endParaRPr>
          </a:p>
        </p:txBody>
      </p:sp>
      <p:sp>
        <p:nvSpPr>
          <p:cNvPr id="5" name="Slide Number Placeholder 5"/>
          <p:cNvSpPr>
            <a:spLocks noGrp="1"/>
          </p:cNvSpPr>
          <p:nvPr>
            <p:ph type="sldNum" sz="quarter" idx="11"/>
          </p:nvPr>
        </p:nvSpPr>
        <p:spPr/>
        <p:txBody>
          <a:bodyPr/>
          <a:lstStyle>
            <a:lvl1pPr>
              <a:defRPr/>
            </a:lvl1pPr>
          </a:lstStyle>
          <a:p>
            <a:pPr>
              <a:defRPr/>
            </a:pPr>
            <a:fld id="{C82FBFEC-AEB0-44FF-BCD7-8EC1A38DE709}" type="slidenum">
              <a:rPr lang="en-GB" altLang="en-US" smtClean="0"/>
              <a:pPr>
                <a:defRPr/>
              </a:pPr>
              <a:t>‹#›</a:t>
            </a:fld>
            <a:endParaRPr lang="en-GB" altLang="en-US"/>
          </a:p>
        </p:txBody>
      </p:sp>
    </p:spTree>
    <p:extLst>
      <p:ext uri="{BB962C8B-B14F-4D97-AF65-F5344CB8AC3E}">
        <p14:creationId xmlns:p14="http://schemas.microsoft.com/office/powerpoint/2010/main" val="3793705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5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825625"/>
            <a:ext cx="515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8CFA50BF-C20B-4EA3-8E01-D72C33E7EA74}" type="datetimeFigureOut">
              <a:rPr lang="en-GB"/>
              <a:pPr>
                <a:defRPr/>
              </a:pPr>
              <a:t>18/06/2019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6D62E99-5B40-48CC-A2A6-FB2F3F84FE21}" type="slidenum">
              <a:rPr lang="en-GB"/>
              <a:pPr>
                <a:defRPr/>
              </a:pPr>
              <a:t>‹#›</a:t>
            </a:fld>
            <a:endParaRPr lang="en-GB"/>
          </a:p>
        </p:txBody>
      </p:sp>
    </p:spTree>
    <p:extLst>
      <p:ext uri="{BB962C8B-B14F-4D97-AF65-F5344CB8AC3E}">
        <p14:creationId xmlns:p14="http://schemas.microsoft.com/office/powerpoint/2010/main" val="291672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E1E140F-115E-4010-A999-83E8FD2C1A81}" type="datetimeFigureOut">
              <a:rPr lang="en-GB"/>
              <a:pPr>
                <a:defRPr/>
              </a:pPr>
              <a:t>18/06/2019</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1C7C3127-6EC4-4244-8DAA-C7C135E6BC97}" type="slidenum">
              <a:rPr lang="en-GB"/>
              <a:pPr>
                <a:defRPr/>
              </a:pPr>
              <a:t>‹#›</a:t>
            </a:fld>
            <a:endParaRPr lang="en-GB"/>
          </a:p>
        </p:txBody>
      </p:sp>
    </p:spTree>
    <p:extLst>
      <p:ext uri="{BB962C8B-B14F-4D97-AF65-F5344CB8AC3E}">
        <p14:creationId xmlns:p14="http://schemas.microsoft.com/office/powerpoint/2010/main" val="2729698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7396F56-8FB4-4946-A97A-3844E6B87191}" type="datetimeFigureOut">
              <a:rPr lang="en-GB"/>
              <a:pPr>
                <a:defRPr/>
              </a:pPr>
              <a:t>18/06/2019</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A9C0605E-A0EF-44C6-844D-E78423BBDA64}" type="slidenum">
              <a:rPr lang="en-GB"/>
              <a:pPr>
                <a:defRPr/>
              </a:pPr>
              <a:t>‹#›</a:t>
            </a:fld>
            <a:endParaRPr lang="en-GB"/>
          </a:p>
        </p:txBody>
      </p:sp>
    </p:spTree>
    <p:extLst>
      <p:ext uri="{BB962C8B-B14F-4D97-AF65-F5344CB8AC3E}">
        <p14:creationId xmlns:p14="http://schemas.microsoft.com/office/powerpoint/2010/main" val="519756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6F157C4-DB54-49DC-B473-E662E25F6983}" type="datetimeFigureOut">
              <a:rPr lang="en-GB"/>
              <a:pPr>
                <a:defRPr/>
              </a:pPr>
              <a:t>18/06/2019</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C0F11AAC-D271-4B04-A62A-4B925B4B3B45}" type="slidenum">
              <a:rPr lang="en-GB"/>
              <a:pPr>
                <a:defRPr/>
              </a:pPr>
              <a:t>‹#›</a:t>
            </a:fld>
            <a:endParaRPr lang="en-GB"/>
          </a:p>
        </p:txBody>
      </p:sp>
    </p:spTree>
    <p:extLst>
      <p:ext uri="{BB962C8B-B14F-4D97-AF65-F5344CB8AC3E}">
        <p14:creationId xmlns:p14="http://schemas.microsoft.com/office/powerpoint/2010/main" val="2875714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8F01CE-721D-4A60-966B-6D7FAB6D4FDC}" type="datetimeFigureOut">
              <a:rPr lang="en-GB"/>
              <a:pPr>
                <a:defRPr/>
              </a:pPr>
              <a:t>18/06/2019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4780A8D-5DB2-481F-9512-387D81E05340}" type="slidenum">
              <a:rPr lang="en-GB"/>
              <a:pPr>
                <a:defRPr/>
              </a:pPr>
              <a:t>‹#›</a:t>
            </a:fld>
            <a:endParaRPr lang="en-GB"/>
          </a:p>
        </p:txBody>
      </p:sp>
    </p:spTree>
    <p:extLst>
      <p:ext uri="{BB962C8B-B14F-4D97-AF65-F5344CB8AC3E}">
        <p14:creationId xmlns:p14="http://schemas.microsoft.com/office/powerpoint/2010/main" val="3646737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8767E1-5ADE-4B93-8FBC-9B88E15F45AC}" type="datetimeFigureOut">
              <a:rPr lang="en-GB"/>
              <a:pPr>
                <a:defRPr/>
              </a:pPr>
              <a:t>18/06/2019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E7D6745-A8CB-4E09-A121-41B3AEEF3F51}" type="slidenum">
              <a:rPr lang="en-GB"/>
              <a:pPr>
                <a:defRPr/>
              </a:pPr>
              <a:t>‹#›</a:t>
            </a:fld>
            <a:endParaRPr lang="en-GB"/>
          </a:p>
        </p:txBody>
      </p:sp>
    </p:spTree>
    <p:extLst>
      <p:ext uri="{BB962C8B-B14F-4D97-AF65-F5344CB8AC3E}">
        <p14:creationId xmlns:p14="http://schemas.microsoft.com/office/powerpoint/2010/main" val="3356215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29C29C6-771D-4C06-A838-B55E9ADFE691}" type="datetimeFigureOut">
              <a:rPr lang="en-GB"/>
              <a:pPr>
                <a:defRPr/>
              </a:pPr>
              <a:t>18/06/2019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CDF9924-86EC-405B-85FB-5CA774E95597}" type="slidenum">
              <a:rPr lang="en-GB"/>
              <a:pPr>
                <a:defRPr/>
              </a:pPr>
              <a:t>‹#›</a:t>
            </a:fld>
            <a:endParaRPr lang="en-GB"/>
          </a:p>
        </p:txBody>
      </p:sp>
    </p:spTree>
    <p:extLst>
      <p:ext uri="{BB962C8B-B14F-4D97-AF65-F5344CB8AC3E}">
        <p14:creationId xmlns:p14="http://schemas.microsoft.com/office/powerpoint/2010/main" val="3638792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AD41BD6-F5FB-4BFB-8BF4-6841C7DEDFE3}" type="datetimeFigureOut">
              <a:rPr lang="en-GB"/>
              <a:pPr>
                <a:defRPr/>
              </a:pPr>
              <a:t>18/06/2019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41DC6AB-0A9F-4482-A690-B0A086575D27}" type="slidenum">
              <a:rPr lang="en-GB"/>
              <a:pPr>
                <a:defRPr/>
              </a:pPr>
              <a:t>‹#›</a:t>
            </a:fld>
            <a:endParaRPr lang="en-GB"/>
          </a:p>
        </p:txBody>
      </p:sp>
    </p:spTree>
    <p:extLst>
      <p:ext uri="{BB962C8B-B14F-4D97-AF65-F5344CB8AC3E}">
        <p14:creationId xmlns:p14="http://schemas.microsoft.com/office/powerpoint/2010/main" val="3480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10"/>
          </p:nvPr>
        </p:nvSpPr>
        <p:spPr/>
        <p:txBody>
          <a:bodyPr/>
          <a:lstStyle>
            <a:lvl1pPr>
              <a:defRPr/>
            </a:lvl1pPr>
          </a:lstStyle>
          <a:p>
            <a:pPr>
              <a:defRPr/>
            </a:pPr>
            <a:fld id="{9B0B86CF-96B9-49D8-BD3B-90FEC269D7D1}" type="datetimeFigureOut">
              <a:rPr lang="en-GB" smtClean="0">
                <a:solidFill>
                  <a:prstClr val="black">
                    <a:tint val="75000"/>
                  </a:prstClr>
                </a:solidFill>
              </a:rPr>
              <a:pPr>
                <a:defRPr/>
              </a:pPr>
              <a:t>18/06/2019</a:t>
            </a:fld>
            <a:endParaRPr lang="en-GB">
              <a:solidFill>
                <a:prstClr val="black">
                  <a:tint val="75000"/>
                </a:prstClr>
              </a:solidFill>
            </a:endParaRPr>
          </a:p>
        </p:txBody>
      </p:sp>
      <p:sp>
        <p:nvSpPr>
          <p:cNvPr id="5" name="Slide Number Placeholder 5"/>
          <p:cNvSpPr>
            <a:spLocks noGrp="1"/>
          </p:cNvSpPr>
          <p:nvPr>
            <p:ph type="sldNum" sz="quarter" idx="11"/>
          </p:nvPr>
        </p:nvSpPr>
        <p:spPr/>
        <p:txBody>
          <a:bodyPr/>
          <a:lstStyle>
            <a:lvl1pPr>
              <a:defRPr/>
            </a:lvl1pPr>
          </a:lstStyle>
          <a:p>
            <a:pPr>
              <a:defRPr/>
            </a:pPr>
            <a:fld id="{97F9CFF6-E945-4AF1-86AB-554E734D8979}" type="slidenum">
              <a:rPr lang="en-GB" altLang="en-US" smtClean="0"/>
              <a:pPr>
                <a:defRPr/>
              </a:pPr>
              <a:t>‹#›</a:t>
            </a:fld>
            <a:endParaRPr lang="en-GB" altLang="en-US"/>
          </a:p>
        </p:txBody>
      </p:sp>
    </p:spTree>
    <p:extLst>
      <p:ext uri="{BB962C8B-B14F-4D97-AF65-F5344CB8AC3E}">
        <p14:creationId xmlns:p14="http://schemas.microsoft.com/office/powerpoint/2010/main" val="1340437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942784" cy="1143000"/>
          </a:xfrm>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609600" y="1600201"/>
            <a:ext cx="433427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Content Placeholder 2"/>
          <p:cNvSpPr>
            <a:spLocks noGrp="1"/>
          </p:cNvSpPr>
          <p:nvPr>
            <p:ph sz="half" idx="13"/>
          </p:nvPr>
        </p:nvSpPr>
        <p:spPr>
          <a:xfrm>
            <a:off x="5231904" y="1600201"/>
            <a:ext cx="433427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Date Placeholder 3"/>
          <p:cNvSpPr>
            <a:spLocks noGrp="1"/>
          </p:cNvSpPr>
          <p:nvPr>
            <p:ph type="dt" sz="half" idx="14"/>
          </p:nvPr>
        </p:nvSpPr>
        <p:spPr/>
        <p:txBody>
          <a:bodyPr/>
          <a:lstStyle>
            <a:lvl1pPr>
              <a:defRPr/>
            </a:lvl1pPr>
          </a:lstStyle>
          <a:p>
            <a:pPr>
              <a:defRPr/>
            </a:pPr>
            <a:fld id="{11EC5BFA-5A05-4570-BD45-8415CCA070A0}" type="datetimeFigureOut">
              <a:rPr lang="en-GB" smtClean="0">
                <a:solidFill>
                  <a:prstClr val="black">
                    <a:tint val="75000"/>
                  </a:prstClr>
                </a:solidFill>
              </a:rPr>
              <a:pPr>
                <a:defRPr/>
              </a:pPr>
              <a:t>18/06/2019</a:t>
            </a:fld>
            <a:endParaRPr lang="en-GB">
              <a:solidFill>
                <a:prstClr val="black">
                  <a:tint val="75000"/>
                </a:prstClr>
              </a:solidFill>
            </a:endParaRPr>
          </a:p>
        </p:txBody>
      </p:sp>
      <p:sp>
        <p:nvSpPr>
          <p:cNvPr id="6" name="Slide Number Placeholder 5"/>
          <p:cNvSpPr>
            <a:spLocks noGrp="1"/>
          </p:cNvSpPr>
          <p:nvPr>
            <p:ph type="sldNum" sz="quarter" idx="15"/>
          </p:nvPr>
        </p:nvSpPr>
        <p:spPr/>
        <p:txBody>
          <a:bodyPr/>
          <a:lstStyle>
            <a:lvl1pPr>
              <a:defRPr/>
            </a:lvl1pPr>
          </a:lstStyle>
          <a:p>
            <a:pPr>
              <a:defRPr/>
            </a:pPr>
            <a:fld id="{F4A3BEFC-F3E9-46DD-8FF0-24F060BB08D7}" type="slidenum">
              <a:rPr lang="en-GB" altLang="en-US" smtClean="0"/>
              <a:pPr>
                <a:defRPr/>
              </a:pPr>
              <a:t>‹#›</a:t>
            </a:fld>
            <a:endParaRPr lang="en-GB" altLang="en-US"/>
          </a:p>
        </p:txBody>
      </p:sp>
    </p:spTree>
    <p:extLst>
      <p:ext uri="{BB962C8B-B14F-4D97-AF65-F5344CB8AC3E}">
        <p14:creationId xmlns:p14="http://schemas.microsoft.com/office/powerpoint/2010/main" val="525814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22ADCA3-4E24-4160-A9AB-1050DDDAE741}" type="datetimeFigureOut">
              <a:rPr lang="en-GB" smtClean="0">
                <a:solidFill>
                  <a:prstClr val="black">
                    <a:tint val="75000"/>
                  </a:prstClr>
                </a:solidFill>
              </a:rPr>
              <a:pPr>
                <a:defRPr/>
              </a:pPr>
              <a:t>18/06/2019</a:t>
            </a:fld>
            <a:endParaRPr lang="en-GB">
              <a:solidFill>
                <a:prstClr val="black">
                  <a:tint val="75000"/>
                </a:prstClr>
              </a:solidFill>
            </a:endParaRPr>
          </a:p>
        </p:txBody>
      </p:sp>
      <p:sp>
        <p:nvSpPr>
          <p:cNvPr id="4" name="Slide Number Placeholder 5"/>
          <p:cNvSpPr>
            <a:spLocks noGrp="1"/>
          </p:cNvSpPr>
          <p:nvPr>
            <p:ph type="sldNum" sz="quarter" idx="11"/>
          </p:nvPr>
        </p:nvSpPr>
        <p:spPr/>
        <p:txBody>
          <a:bodyPr/>
          <a:lstStyle>
            <a:lvl1pPr>
              <a:defRPr/>
            </a:lvl1pPr>
          </a:lstStyle>
          <a:p>
            <a:pPr>
              <a:defRPr/>
            </a:pPr>
            <a:fld id="{5690A369-9AC4-4453-818E-558E437AADE0}" type="slidenum">
              <a:rPr lang="en-GB" altLang="en-US" smtClean="0"/>
              <a:pPr>
                <a:defRPr/>
              </a:pPr>
              <a:t>‹#›</a:t>
            </a:fld>
            <a:endParaRPr lang="en-GB" altLang="en-US"/>
          </a:p>
        </p:txBody>
      </p:sp>
    </p:spTree>
    <p:extLst>
      <p:ext uri="{BB962C8B-B14F-4D97-AF65-F5344CB8AC3E}">
        <p14:creationId xmlns:p14="http://schemas.microsoft.com/office/powerpoint/2010/main" val="255102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9E85C4B-4284-4F73-BC3B-2161C87E8DAB}" type="datetimeFigureOut">
              <a:rPr lang="en-GB" smtClean="0">
                <a:solidFill>
                  <a:prstClr val="black">
                    <a:tint val="75000"/>
                  </a:prstClr>
                </a:solidFill>
              </a:rPr>
              <a:pPr>
                <a:defRPr/>
              </a:pPr>
              <a:t>18/06/2019</a:t>
            </a:fld>
            <a:endParaRPr lang="en-GB">
              <a:solidFill>
                <a:prstClr val="black">
                  <a:tint val="75000"/>
                </a:prstClr>
              </a:solidFill>
            </a:endParaRPr>
          </a:p>
        </p:txBody>
      </p:sp>
      <p:sp>
        <p:nvSpPr>
          <p:cNvPr id="3" name="Slide Number Placeholder 5"/>
          <p:cNvSpPr>
            <a:spLocks noGrp="1"/>
          </p:cNvSpPr>
          <p:nvPr>
            <p:ph type="sldNum" sz="quarter" idx="11"/>
          </p:nvPr>
        </p:nvSpPr>
        <p:spPr/>
        <p:txBody>
          <a:bodyPr/>
          <a:lstStyle>
            <a:lvl1pPr>
              <a:defRPr/>
            </a:lvl1pPr>
          </a:lstStyle>
          <a:p>
            <a:pPr>
              <a:defRPr/>
            </a:pPr>
            <a:fld id="{6B61CA46-1527-40A8-9141-3FADEF5FFF6C}" type="slidenum">
              <a:rPr lang="en-GB" altLang="en-US" smtClean="0"/>
              <a:pPr>
                <a:defRPr/>
              </a:pPr>
              <a:t>‹#›</a:t>
            </a:fld>
            <a:endParaRPr lang="en-GB" altLang="en-US"/>
          </a:p>
        </p:txBody>
      </p:sp>
    </p:spTree>
    <p:extLst>
      <p:ext uri="{BB962C8B-B14F-4D97-AF65-F5344CB8AC3E}">
        <p14:creationId xmlns:p14="http://schemas.microsoft.com/office/powerpoint/2010/main" val="513085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942784" cy="1143000"/>
          </a:xfrm>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609600" y="1600201"/>
            <a:ext cx="433427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Content Placeholder 2"/>
          <p:cNvSpPr>
            <a:spLocks noGrp="1"/>
          </p:cNvSpPr>
          <p:nvPr>
            <p:ph sz="half" idx="13"/>
          </p:nvPr>
        </p:nvSpPr>
        <p:spPr>
          <a:xfrm>
            <a:off x="5231904" y="1600201"/>
            <a:ext cx="433427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Date Placeholder 3"/>
          <p:cNvSpPr>
            <a:spLocks noGrp="1"/>
          </p:cNvSpPr>
          <p:nvPr>
            <p:ph type="dt" sz="half" idx="14"/>
          </p:nvPr>
        </p:nvSpPr>
        <p:spPr/>
        <p:txBody>
          <a:bodyPr/>
          <a:lstStyle>
            <a:lvl1pPr>
              <a:defRPr/>
            </a:lvl1pPr>
          </a:lstStyle>
          <a:p>
            <a:pPr>
              <a:defRPr/>
            </a:pPr>
            <a:fld id="{11EC5BFA-5A05-4570-BD45-8415CCA070A0}" type="datetimeFigureOut">
              <a:rPr lang="en-GB">
                <a:solidFill>
                  <a:prstClr val="black">
                    <a:tint val="75000"/>
                  </a:prstClr>
                </a:solidFill>
              </a:rPr>
              <a:pPr>
                <a:defRPr/>
              </a:pPr>
              <a:t>18/06/2019</a:t>
            </a:fld>
            <a:endParaRPr lang="en-GB">
              <a:solidFill>
                <a:prstClr val="black">
                  <a:tint val="75000"/>
                </a:prstClr>
              </a:solidFill>
            </a:endParaRPr>
          </a:p>
        </p:txBody>
      </p:sp>
      <p:sp>
        <p:nvSpPr>
          <p:cNvPr id="6" name="Slide Number Placeholder 5"/>
          <p:cNvSpPr>
            <a:spLocks noGrp="1"/>
          </p:cNvSpPr>
          <p:nvPr>
            <p:ph type="sldNum" sz="quarter" idx="15"/>
          </p:nvPr>
        </p:nvSpPr>
        <p:spPr/>
        <p:txBody>
          <a:bodyPr/>
          <a:lstStyle>
            <a:lvl1pPr>
              <a:defRPr/>
            </a:lvl1pPr>
          </a:lstStyle>
          <a:p>
            <a:pPr>
              <a:defRPr/>
            </a:pPr>
            <a:fld id="{F4A3BEFC-F3E9-46DD-8FF0-24F060BB08D7}" type="slidenum">
              <a:rPr lang="en-GB" altLang="en-US"/>
              <a:pPr>
                <a:defRPr/>
              </a:pPr>
              <a:t>‹#›</a:t>
            </a:fld>
            <a:endParaRPr lang="en-GB" altLang="en-US"/>
          </a:p>
        </p:txBody>
      </p:sp>
    </p:spTree>
    <p:extLst>
      <p:ext uri="{BB962C8B-B14F-4D97-AF65-F5344CB8AC3E}">
        <p14:creationId xmlns:p14="http://schemas.microsoft.com/office/powerpoint/2010/main" val="974625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A00D1CE-E05E-48B0-B9BA-A96ABBDD6394}" type="datetimeFigureOut">
              <a:rPr lang="en-GB"/>
              <a:pPr>
                <a:defRPr/>
              </a:pPr>
              <a:t>18/06/2019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4541A0-3C23-4412-B0D8-C05B5C11CA74}" type="slidenum">
              <a:rPr lang="en-GB"/>
              <a:pPr>
                <a:defRPr/>
              </a:pPr>
              <a:t>‹#›</a:t>
            </a:fld>
            <a:endParaRPr lang="en-GB"/>
          </a:p>
        </p:txBody>
      </p:sp>
    </p:spTree>
    <p:extLst>
      <p:ext uri="{BB962C8B-B14F-4D97-AF65-F5344CB8AC3E}">
        <p14:creationId xmlns:p14="http://schemas.microsoft.com/office/powerpoint/2010/main" val="1652517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F97774F-8912-4CD4-8EDC-832B44F6458C}" type="datetimeFigureOut">
              <a:rPr lang="en-GB"/>
              <a:pPr>
                <a:defRPr/>
              </a:pPr>
              <a:t>18/06/2019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363704F-8483-43A3-951A-4CE11FB0E6B5}" type="slidenum">
              <a:rPr lang="en-GB"/>
              <a:pPr>
                <a:defRPr/>
              </a:pPr>
              <a:t>‹#›</a:t>
            </a:fld>
            <a:endParaRPr lang="en-GB"/>
          </a:p>
        </p:txBody>
      </p:sp>
    </p:spTree>
    <p:extLst>
      <p:ext uri="{BB962C8B-B14F-4D97-AF65-F5344CB8AC3E}">
        <p14:creationId xmlns:p14="http://schemas.microsoft.com/office/powerpoint/2010/main" val="1097359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624EB7A-4E8B-4822-9D5D-917C2D2E34C6}" type="datetimeFigureOut">
              <a:rPr lang="en-GB"/>
              <a:pPr>
                <a:defRPr/>
              </a:pPr>
              <a:t>18/06/2019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4B29D0D-C4A3-4EE5-815D-8DE31F50AE77}" type="slidenum">
              <a:rPr lang="en-GB"/>
              <a:pPr>
                <a:defRPr/>
              </a:pPr>
              <a:t>‹#›</a:t>
            </a:fld>
            <a:endParaRPr lang="en-GB"/>
          </a:p>
        </p:txBody>
      </p:sp>
    </p:spTree>
    <p:extLst>
      <p:ext uri="{BB962C8B-B14F-4D97-AF65-F5344CB8AC3E}">
        <p14:creationId xmlns:p14="http://schemas.microsoft.com/office/powerpoint/2010/main" val="790758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99"/>
        </a:solidFill>
        <a:effectLst/>
      </p:bgPr>
    </p:bg>
    <p:spTree>
      <p:nvGrpSpPr>
        <p:cNvPr id="1" name=""/>
        <p:cNvGrpSpPr/>
        <p:nvPr/>
      </p:nvGrpSpPr>
      <p:grpSpPr>
        <a:xfrm>
          <a:off x="0" y="0"/>
          <a:ext cx="0" cy="0"/>
          <a:chOff x="0" y="0"/>
          <a:chExt cx="0" cy="0"/>
        </a:xfrm>
      </p:grpSpPr>
      <p:grpSp>
        <p:nvGrpSpPr>
          <p:cNvPr id="1026" name="Group 12"/>
          <p:cNvGrpSpPr>
            <a:grpSpLocks/>
          </p:cNvGrpSpPr>
          <p:nvPr/>
        </p:nvGrpSpPr>
        <p:grpSpPr bwMode="auto">
          <a:xfrm>
            <a:off x="10801352" y="0"/>
            <a:ext cx="1390649" cy="6858000"/>
            <a:chOff x="7380312" y="0"/>
            <a:chExt cx="1763688" cy="6858000"/>
          </a:xfrm>
        </p:grpSpPr>
        <p:sp>
          <p:nvSpPr>
            <p:cNvPr id="7" name="Rectangle 6"/>
            <p:cNvSpPr/>
            <p:nvPr/>
          </p:nvSpPr>
          <p:spPr>
            <a:xfrm>
              <a:off x="7380312" y="0"/>
              <a:ext cx="1691208" cy="6858000"/>
            </a:xfrm>
            <a:prstGeom prst="rect">
              <a:avLst/>
            </a:prstGeom>
            <a:solidFill>
              <a:srgbClr val="1A1A1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900">
                <a:solidFill>
                  <a:srgbClr val="1A1A1A"/>
                </a:solidFill>
              </a:endParaRPr>
            </a:p>
          </p:txBody>
        </p:sp>
        <p:sp>
          <p:nvSpPr>
            <p:cNvPr id="8" name="Rectangle 7"/>
            <p:cNvSpPr/>
            <p:nvPr/>
          </p:nvSpPr>
          <p:spPr>
            <a:xfrm>
              <a:off x="7452792" y="0"/>
              <a:ext cx="1691208" cy="6858000"/>
            </a:xfrm>
            <a:prstGeom prst="rect">
              <a:avLst/>
            </a:prstGeom>
            <a:solidFill>
              <a:srgbClr val="00797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tIns="46800" anchor="ctr"/>
            <a:lstStyle/>
            <a:p>
              <a:pPr algn="ctr" eaLnBrk="1" fontAlgn="auto" hangingPunct="1">
                <a:spcBef>
                  <a:spcPts val="0"/>
                </a:spcBef>
                <a:spcAft>
                  <a:spcPts val="0"/>
                </a:spcAft>
                <a:defRPr/>
              </a:pPr>
              <a:r>
                <a:rPr lang="en-GB" sz="3300" dirty="0"/>
                <a:t>CUSTODY TRAINING</a:t>
              </a:r>
            </a:p>
          </p:txBody>
        </p:sp>
        <p:pic>
          <p:nvPicPr>
            <p:cNvPr id="1033" name="Picture 11"/>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480844" y="5256584"/>
              <a:ext cx="1634632" cy="1556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Title Placeholder 1"/>
          <p:cNvSpPr>
            <a:spLocks noGrp="1"/>
          </p:cNvSpPr>
          <p:nvPr>
            <p:ph type="title"/>
          </p:nvPr>
        </p:nvSpPr>
        <p:spPr bwMode="auto">
          <a:xfrm>
            <a:off x="609600" y="274638"/>
            <a:ext cx="894291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8" name="Text Placeholder 2"/>
          <p:cNvSpPr>
            <a:spLocks noGrp="1"/>
          </p:cNvSpPr>
          <p:nvPr>
            <p:ph type="body" idx="1"/>
          </p:nvPr>
        </p:nvSpPr>
        <p:spPr bwMode="auto">
          <a:xfrm>
            <a:off x="609600" y="1600201"/>
            <a:ext cx="894291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B29E818-F70A-4577-A6D2-6479B7E5FACA}" type="datetimeFigureOut">
              <a:rPr lang="en-GB" smtClean="0">
                <a:solidFill>
                  <a:prstClr val="black">
                    <a:tint val="75000"/>
                  </a:prstClr>
                </a:solidFill>
              </a:rPr>
              <a:pPr>
                <a:defRPr/>
              </a:pPr>
              <a:t>18/06/2019</a:t>
            </a:fld>
            <a:endParaRPr lang="en-GB">
              <a:solidFill>
                <a:prstClr val="black">
                  <a:tint val="75000"/>
                </a:prstClr>
              </a:solidFill>
            </a:endParaRPr>
          </a:p>
        </p:txBody>
      </p:sp>
      <p:sp>
        <p:nvSpPr>
          <p:cNvPr id="6" name="Slide Number Placeholder 5"/>
          <p:cNvSpPr>
            <a:spLocks noGrp="1"/>
          </p:cNvSpPr>
          <p:nvPr>
            <p:ph type="sldNum" sz="quarter" idx="4"/>
          </p:nvPr>
        </p:nvSpPr>
        <p:spPr>
          <a:xfrm>
            <a:off x="6671733"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fontAlgn="base">
              <a:spcBef>
                <a:spcPct val="0"/>
              </a:spcBef>
              <a:spcAft>
                <a:spcPct val="0"/>
              </a:spcAft>
              <a:defRPr/>
            </a:pPr>
            <a:fld id="{72A6D3F0-20DC-4FDF-B9EB-A8FA89FAE5CF}" type="slidenum">
              <a:rPr lang="en-GB" altLang="en-US" smtClean="0">
                <a:cs typeface="Arial" panose="020B0604020202020204" pitchFamily="34" charset="0"/>
              </a:rPr>
              <a:pPr fontAlgn="base">
                <a:spcBef>
                  <a:spcPct val="0"/>
                </a:spcBef>
                <a:spcAft>
                  <a:spcPct val="0"/>
                </a:spcAft>
                <a:defRPr/>
              </a:pPr>
              <a:t>‹#›</a:t>
            </a:fld>
            <a:endParaRPr lang="en-GB" altLang="en-US">
              <a:cs typeface="Arial" panose="020B0604020202020204" pitchFamily="34" charset="0"/>
            </a:endParaRPr>
          </a:p>
        </p:txBody>
      </p:sp>
    </p:spTree>
    <p:extLst>
      <p:ext uri="{BB962C8B-B14F-4D97-AF65-F5344CB8AC3E}">
        <p14:creationId xmlns:p14="http://schemas.microsoft.com/office/powerpoint/2010/main" val="253618947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63" r:id="rId6"/>
  </p:sldLayoutIdLst>
  <p:txStyles>
    <p:titleStyle>
      <a:lvl1pPr algn="ctr" rtl="0" eaLnBrk="1" fontAlgn="base" hangingPunct="1">
        <a:spcBef>
          <a:spcPct val="0"/>
        </a:spcBef>
        <a:spcAft>
          <a:spcPct val="0"/>
        </a:spcAft>
        <a:defRPr sz="3200" kern="1200">
          <a:solidFill>
            <a:schemeClr val="tx1"/>
          </a:solidFill>
          <a:latin typeface="Arial" pitchFamily="34" charset="0"/>
          <a:ea typeface="+mj-ea"/>
          <a:cs typeface="Arial" pitchFamily="34" charset="0"/>
        </a:defRPr>
      </a:lvl1pPr>
      <a:lvl2pPr algn="ctr" rtl="0" eaLnBrk="1" fontAlgn="base" hangingPunct="1">
        <a:spcBef>
          <a:spcPct val="0"/>
        </a:spcBef>
        <a:spcAft>
          <a:spcPct val="0"/>
        </a:spcAft>
        <a:defRPr sz="3200">
          <a:solidFill>
            <a:schemeClr val="tx1"/>
          </a:solidFill>
          <a:latin typeface="Arial" charset="0"/>
          <a:cs typeface="Arial" charset="0"/>
        </a:defRPr>
      </a:lvl2pPr>
      <a:lvl3pPr algn="ctr" rtl="0" eaLnBrk="1" fontAlgn="base" hangingPunct="1">
        <a:spcBef>
          <a:spcPct val="0"/>
        </a:spcBef>
        <a:spcAft>
          <a:spcPct val="0"/>
        </a:spcAft>
        <a:defRPr sz="3200">
          <a:solidFill>
            <a:schemeClr val="tx1"/>
          </a:solidFill>
          <a:latin typeface="Arial" charset="0"/>
          <a:cs typeface="Arial" charset="0"/>
        </a:defRPr>
      </a:lvl3pPr>
      <a:lvl4pPr algn="ctr" rtl="0" eaLnBrk="1" fontAlgn="base" hangingPunct="1">
        <a:spcBef>
          <a:spcPct val="0"/>
        </a:spcBef>
        <a:spcAft>
          <a:spcPct val="0"/>
        </a:spcAft>
        <a:defRPr sz="3200">
          <a:solidFill>
            <a:schemeClr val="tx1"/>
          </a:solidFill>
          <a:latin typeface="Arial" charset="0"/>
          <a:cs typeface="Arial" charset="0"/>
        </a:defRPr>
      </a:lvl4pPr>
      <a:lvl5pPr algn="ctr" rtl="0" eaLnBrk="1" fontAlgn="base" hangingPunct="1">
        <a:spcBef>
          <a:spcPct val="0"/>
        </a:spcBef>
        <a:spcAft>
          <a:spcPct val="0"/>
        </a:spcAft>
        <a:defRPr sz="3200">
          <a:solidFill>
            <a:schemeClr val="tx1"/>
          </a:solidFill>
          <a:latin typeface="Arial" charset="0"/>
          <a:cs typeface="Arial" charset="0"/>
        </a:defRPr>
      </a:lvl5pPr>
      <a:lvl6pPr marL="457200" algn="ctr" rtl="0" eaLnBrk="1" fontAlgn="base" hangingPunct="1">
        <a:spcBef>
          <a:spcPct val="0"/>
        </a:spcBef>
        <a:spcAft>
          <a:spcPct val="0"/>
        </a:spcAft>
        <a:defRPr sz="3200">
          <a:solidFill>
            <a:schemeClr val="tx1"/>
          </a:solidFill>
          <a:latin typeface="Arial" charset="0"/>
          <a:cs typeface="Arial" charset="0"/>
        </a:defRPr>
      </a:lvl6pPr>
      <a:lvl7pPr marL="914400" algn="ctr" rtl="0" eaLnBrk="1" fontAlgn="base" hangingPunct="1">
        <a:spcBef>
          <a:spcPct val="0"/>
        </a:spcBef>
        <a:spcAft>
          <a:spcPct val="0"/>
        </a:spcAft>
        <a:defRPr sz="3200">
          <a:solidFill>
            <a:schemeClr val="tx1"/>
          </a:solidFill>
          <a:latin typeface="Arial" charset="0"/>
          <a:cs typeface="Arial" charset="0"/>
        </a:defRPr>
      </a:lvl7pPr>
      <a:lvl8pPr marL="1371600" algn="ctr" rtl="0" eaLnBrk="1" fontAlgn="base" hangingPunct="1">
        <a:spcBef>
          <a:spcPct val="0"/>
        </a:spcBef>
        <a:spcAft>
          <a:spcPct val="0"/>
        </a:spcAft>
        <a:defRPr sz="3200">
          <a:solidFill>
            <a:schemeClr val="tx1"/>
          </a:solidFill>
          <a:latin typeface="Arial" charset="0"/>
          <a:cs typeface="Arial" charset="0"/>
        </a:defRPr>
      </a:lvl8pPr>
      <a:lvl9pPr marL="1828800" algn="ctr" rtl="0" eaLnBrk="1" fontAlgn="base" hangingPunct="1">
        <a:spcBef>
          <a:spcPct val="0"/>
        </a:spcBef>
        <a:spcAft>
          <a:spcPct val="0"/>
        </a:spcAft>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A78A7C8B-2B83-417E-9648-6BEFE6460728}" type="datetimeFigureOut">
              <a:rPr lang="en-GB"/>
              <a:pPr>
                <a:defRPr/>
              </a:pPr>
              <a:t>18/06/2019</a:t>
            </a:fld>
            <a:endParaRPr lang="en-GB"/>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7C9F80FE-1A09-4E5D-9AC7-51827D615C12}" type="slidenum">
              <a:rPr lang="en-GB"/>
              <a:pPr>
                <a:defRPr/>
              </a:pPr>
              <a:t>‹#›</a:t>
            </a:fld>
            <a:endParaRPr lang="en-GB"/>
          </a:p>
        </p:txBody>
      </p:sp>
    </p:spTree>
    <p:extLst>
      <p:ext uri="{BB962C8B-B14F-4D97-AF65-F5344CB8AC3E}">
        <p14:creationId xmlns:p14="http://schemas.microsoft.com/office/powerpoint/2010/main" val="12856216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video" Target="https://www.youtube.com/embed/WQ85HixVkBw"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1847850" y="2565400"/>
            <a:ext cx="6707188" cy="1143000"/>
          </a:xfrm>
        </p:spPr>
        <p:txBody>
          <a:bodyPr/>
          <a:lstStyle/>
          <a:p>
            <a:r>
              <a:rPr lang="en-GB" altLang="en-US" dirty="0" smtClean="0"/>
              <a:t>CHECKPOINT</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90671" y="194716"/>
            <a:ext cx="1728788"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3"/>
          <p:cNvSpPr txBox="1">
            <a:spLocks noChangeArrowheads="1"/>
          </p:cNvSpPr>
          <p:nvPr/>
        </p:nvSpPr>
        <p:spPr bwMode="auto">
          <a:xfrm>
            <a:off x="1072356" y="5275865"/>
            <a:ext cx="1550988" cy="976313"/>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endParaRPr lang="en-GB" altLang="en-US" sz="1300" b="1" dirty="0">
              <a:solidFill>
                <a:srgbClr val="FFFFFF"/>
              </a:solidFill>
            </a:endParaRPr>
          </a:p>
          <a:p>
            <a:pPr algn="ctr">
              <a:spcBef>
                <a:spcPct val="50000"/>
              </a:spcBef>
              <a:buFontTx/>
              <a:buNone/>
            </a:pPr>
            <a:r>
              <a:rPr lang="en-GB" altLang="en-US" sz="1400" b="1" dirty="0">
                <a:solidFill>
                  <a:srgbClr val="FFFFFF"/>
                </a:solidFill>
              </a:rPr>
              <a:t>DATA QUALITY</a:t>
            </a:r>
          </a:p>
          <a:p>
            <a:pPr algn="ctr">
              <a:spcBef>
                <a:spcPct val="50000"/>
              </a:spcBef>
              <a:buFontTx/>
              <a:buNone/>
            </a:pPr>
            <a:endParaRPr lang="en-GB" altLang="en-US" sz="1600" b="1" dirty="0">
              <a:solidFill>
                <a:srgbClr val="FFFFFF"/>
              </a:solidFill>
            </a:endParaRPr>
          </a:p>
        </p:txBody>
      </p:sp>
      <p:sp>
        <p:nvSpPr>
          <p:cNvPr id="5" name="Text Box 5"/>
          <p:cNvSpPr txBox="1">
            <a:spLocks noChangeArrowheads="1"/>
          </p:cNvSpPr>
          <p:nvPr/>
        </p:nvSpPr>
        <p:spPr bwMode="auto">
          <a:xfrm>
            <a:off x="2623344" y="5301265"/>
            <a:ext cx="6769100" cy="925512"/>
          </a:xfrm>
          <a:prstGeom prst="rect">
            <a:avLst/>
          </a:prstGeom>
          <a:solidFill>
            <a:schemeClr val="bg1"/>
          </a:solidFill>
          <a:ln w="25400">
            <a:solidFill>
              <a:srgbClr val="336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2563" indent="-1825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GB" altLang="en-US" sz="1500" dirty="0">
                <a:solidFill>
                  <a:srgbClr val="000000"/>
                </a:solidFill>
              </a:rPr>
              <a:t>You are reminded that:</a:t>
            </a:r>
          </a:p>
          <a:p>
            <a:pPr>
              <a:spcBef>
                <a:spcPct val="0"/>
              </a:spcBef>
              <a:buFontTx/>
              <a:buNone/>
            </a:pPr>
            <a:endParaRPr lang="en-GB" altLang="en-US" sz="800" dirty="0">
              <a:solidFill>
                <a:srgbClr val="000000"/>
              </a:solidFill>
            </a:endParaRPr>
          </a:p>
          <a:p>
            <a:pPr>
              <a:spcBef>
                <a:spcPct val="0"/>
              </a:spcBef>
              <a:buClr>
                <a:srgbClr val="000000"/>
              </a:buClr>
              <a:buSzPts val="1500"/>
            </a:pPr>
            <a:r>
              <a:rPr lang="en-GB" altLang="en-US" sz="1500" dirty="0">
                <a:solidFill>
                  <a:srgbClr val="000000"/>
                </a:solidFill>
              </a:rPr>
              <a:t>It is your personal responsibility to ensure the accuracy, relevance and timeliness of all data entered by you onto Surrey Police Systems</a:t>
            </a:r>
            <a:endParaRPr lang="en-GB" altLang="en-US"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861705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108" y="228121"/>
            <a:ext cx="8942917" cy="1143000"/>
          </a:xfrm>
        </p:spPr>
        <p:txBody>
          <a:bodyPr/>
          <a:lstStyle/>
          <a:p>
            <a:r>
              <a:rPr lang="en-GB" dirty="0" smtClean="0"/>
              <a:t>CHECKPOINT – DOES NOT INCLUDE:</a:t>
            </a:r>
          </a:p>
        </p:txBody>
      </p:sp>
      <p:sp>
        <p:nvSpPr>
          <p:cNvPr id="3" name="TextBox 2"/>
          <p:cNvSpPr txBox="1"/>
          <p:nvPr/>
        </p:nvSpPr>
        <p:spPr>
          <a:xfrm>
            <a:off x="472295" y="2323621"/>
            <a:ext cx="9270722" cy="2862322"/>
          </a:xfrm>
          <a:prstGeom prst="rect">
            <a:avLst/>
          </a:prstGeom>
          <a:noFill/>
        </p:spPr>
        <p:txBody>
          <a:bodyPr wrap="square" rtlCol="0">
            <a:spAutoFit/>
          </a:bodyPr>
          <a:lstStyle/>
          <a:p>
            <a:pPr marL="457200" indent="-457200">
              <a:buAutoNum type="arabicPeriod"/>
            </a:pPr>
            <a:r>
              <a:rPr lang="en-US" sz="2000" dirty="0" smtClean="0"/>
              <a:t>For males, DA Offences (women are still eligible for Checkpoint in relation to DA offences) </a:t>
            </a:r>
          </a:p>
          <a:p>
            <a:pPr marL="457200" indent="-457200">
              <a:buAutoNum type="arabicPeriod"/>
            </a:pPr>
            <a:r>
              <a:rPr lang="en-US" sz="2000" dirty="0" smtClean="0"/>
              <a:t>Indictable only offences</a:t>
            </a:r>
          </a:p>
          <a:p>
            <a:pPr marL="457200" indent="-457200">
              <a:buAutoNum type="arabicPeriod"/>
            </a:pPr>
            <a:r>
              <a:rPr lang="en-US" sz="2000" dirty="0" smtClean="0"/>
              <a:t>Motoring offences</a:t>
            </a:r>
          </a:p>
          <a:p>
            <a:pPr marL="457200" indent="-457200">
              <a:buAutoNum type="arabicPeriod"/>
            </a:pPr>
            <a:r>
              <a:rPr lang="en-US" sz="2000" dirty="0" smtClean="0"/>
              <a:t>Breach of the Peace, immigration offences and bail offences will not be considered (list not exhaustive)</a:t>
            </a:r>
          </a:p>
          <a:p>
            <a:pPr marL="457200" indent="-457200">
              <a:buAutoNum type="arabicPeriod"/>
            </a:pPr>
            <a:r>
              <a:rPr lang="en-US" sz="2000" dirty="0" smtClean="0"/>
              <a:t>Eligibility is determined on the disposal offence and not the arrested offence. </a:t>
            </a:r>
          </a:p>
          <a:p>
            <a:pPr marL="457200" indent="-457200">
              <a:buAutoNum type="arabicPeriod"/>
            </a:pPr>
            <a:r>
              <a:rPr lang="en-US" sz="2000" dirty="0" smtClean="0"/>
              <a:t>Out of Force (including BTP) detainees</a:t>
            </a:r>
          </a:p>
          <a:p>
            <a:pPr marL="457200" indent="-457200">
              <a:buAutoNum type="arabicPeriod"/>
            </a:pPr>
            <a:r>
              <a:rPr lang="en-US" sz="2000" dirty="0" smtClean="0"/>
              <a:t>Hate Crime</a:t>
            </a:r>
            <a:endParaRPr lang="en-US" sz="2000" dirty="0"/>
          </a:p>
        </p:txBody>
      </p:sp>
    </p:spTree>
    <p:extLst>
      <p:ext uri="{BB962C8B-B14F-4D97-AF65-F5344CB8AC3E}">
        <p14:creationId xmlns:p14="http://schemas.microsoft.com/office/powerpoint/2010/main" val="181668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88900"/>
            <a:ext cx="8942917" cy="393700"/>
          </a:xfrm>
        </p:spPr>
        <p:txBody>
          <a:bodyPr/>
          <a:lstStyle/>
          <a:p>
            <a:r>
              <a:rPr lang="en-GB" dirty="0" smtClean="0"/>
              <a:t>CHECKPOINT – INCLUDED OFFENCES</a:t>
            </a:r>
          </a:p>
        </p:txBody>
      </p:sp>
      <p:sp>
        <p:nvSpPr>
          <p:cNvPr id="3" name="TextBox 2"/>
          <p:cNvSpPr txBox="1"/>
          <p:nvPr/>
        </p:nvSpPr>
        <p:spPr>
          <a:xfrm>
            <a:off x="596899" y="1955800"/>
            <a:ext cx="8942917" cy="400110"/>
          </a:xfrm>
          <a:prstGeom prst="rect">
            <a:avLst/>
          </a:prstGeom>
          <a:noFill/>
        </p:spPr>
        <p:txBody>
          <a:bodyPr wrap="square" rtlCol="0">
            <a:spAutoFit/>
          </a:bodyPr>
          <a:lstStyle/>
          <a:p>
            <a:endParaRPr lang="en-US" sz="2000" dirty="0"/>
          </a:p>
        </p:txBody>
      </p:sp>
      <p:graphicFrame>
        <p:nvGraphicFramePr>
          <p:cNvPr id="5" name="Table 4"/>
          <p:cNvGraphicFramePr>
            <a:graphicFrameLocks noGrp="1"/>
          </p:cNvGraphicFramePr>
          <p:nvPr>
            <p:extLst>
              <p:ext uri="{D42A27DB-BD31-4B8C-83A1-F6EECF244321}">
                <p14:modId xmlns:p14="http://schemas.microsoft.com/office/powerpoint/2010/main" val="1397691329"/>
              </p:ext>
            </p:extLst>
          </p:nvPr>
        </p:nvGraphicFramePr>
        <p:xfrm>
          <a:off x="335348" y="646547"/>
          <a:ext cx="10354963" cy="5990845"/>
        </p:xfrm>
        <a:graphic>
          <a:graphicData uri="http://schemas.openxmlformats.org/drawingml/2006/table">
            <a:tbl>
              <a:tblPr firstRow="1" firstCol="1" bandRow="1"/>
              <a:tblGrid>
                <a:gridCol w="10354963">
                  <a:extLst>
                    <a:ext uri="{9D8B030D-6E8A-4147-A177-3AD203B41FA5}">
                      <a16:colId xmlns:a16="http://schemas.microsoft.com/office/drawing/2014/main" val="20000"/>
                    </a:ext>
                  </a:extLst>
                </a:gridCol>
              </a:tblGrid>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Arson (no aggravating factors)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Assault ABH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Assault </a:t>
                      </a:r>
                      <a:r>
                        <a:rPr lang="en-GB" sz="1600" dirty="0" smtClean="0">
                          <a:effectLst/>
                          <a:latin typeface="Arial" panose="020B0604020202020204" pitchFamily="34" charset="0"/>
                          <a:ea typeface="Times New Roman" panose="02020603050405020304" pitchFamily="18" charset="0"/>
                          <a:cs typeface="Arial" panose="020B0604020202020204" pitchFamily="34" charset="0"/>
                        </a:rPr>
                        <a:t>Police / Assault</a:t>
                      </a:r>
                      <a:r>
                        <a:rPr lang="en-GB" sz="1600" baseline="0" dirty="0" smtClean="0">
                          <a:effectLst/>
                          <a:latin typeface="Arial" panose="020B0604020202020204" pitchFamily="34" charset="0"/>
                          <a:ea typeface="Times New Roman" panose="02020603050405020304" pitchFamily="18" charset="0"/>
                          <a:cs typeface="Arial" panose="020B0604020202020204" pitchFamily="34" charset="0"/>
                        </a:rPr>
                        <a:t> on Emergency Workers</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55742">
                <a:tc>
                  <a:txBody>
                    <a:bodyPr/>
                    <a:lstStyle/>
                    <a:p>
                      <a:pPr algn="just">
                        <a:lnSpc>
                          <a:spcPct val="107000"/>
                        </a:lnSpc>
                      </a:pPr>
                      <a:r>
                        <a:rPr lang="en-GB" sz="1600" dirty="0" smtClean="0">
                          <a:effectLst/>
                          <a:latin typeface="Arial" panose="020B0604020202020204" pitchFamily="34" charset="0"/>
                          <a:ea typeface="Times New Roman" panose="02020603050405020304" pitchFamily="18" charset="0"/>
                          <a:cs typeface="Arial" panose="020B0604020202020204" pitchFamily="34" charset="0"/>
                        </a:rPr>
                        <a:t>Assault-Common</a:t>
                      </a:r>
                      <a:r>
                        <a:rPr lang="en-GB" sz="16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en-GB" sz="1600" dirty="0" smtClean="0">
                          <a:effectLst/>
                          <a:latin typeface="Arial" panose="020B0604020202020204" pitchFamily="34" charset="0"/>
                          <a:ea typeface="Times New Roman" panose="02020603050405020304" pitchFamily="18" charset="0"/>
                          <a:cs typeface="Arial" panose="020B0604020202020204" pitchFamily="34" charset="0"/>
                        </a:rPr>
                        <a:t>Assault </a:t>
                      </a:r>
                      <a:r>
                        <a:rPr lang="en-GB" sz="1600" dirty="0">
                          <a:effectLst/>
                          <a:latin typeface="Arial" panose="020B0604020202020204" pitchFamily="34" charset="0"/>
                          <a:ea typeface="Times New Roman" panose="02020603050405020304" pitchFamily="18" charset="0"/>
                          <a:cs typeface="Arial" panose="020B0604020202020204" pitchFamily="34" charset="0"/>
                        </a:rPr>
                        <a:t>without injury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Burglary in a building other than a </a:t>
                      </a:r>
                      <a:r>
                        <a:rPr lang="en-GB" sz="1600" dirty="0" smtClean="0">
                          <a:effectLst/>
                          <a:latin typeface="Arial" panose="020B0604020202020204" pitchFamily="34" charset="0"/>
                          <a:ea typeface="Times New Roman" panose="02020603050405020304" pitchFamily="18" charset="0"/>
                          <a:cs typeface="Arial" panose="020B0604020202020204" pitchFamily="34" charset="0"/>
                        </a:rPr>
                        <a:t>residential home (no violence)</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Criminal </a:t>
                      </a:r>
                      <a:r>
                        <a:rPr lang="en-GB" sz="1600" dirty="0" smtClean="0">
                          <a:effectLst/>
                          <a:latin typeface="Arial" panose="020B0604020202020204" pitchFamily="34" charset="0"/>
                          <a:ea typeface="Times New Roman" panose="02020603050405020304" pitchFamily="18" charset="0"/>
                          <a:cs typeface="Arial" panose="020B0604020202020204" pitchFamily="34" charset="0"/>
                        </a:rPr>
                        <a:t>Damage    (less than £5000)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Criminal Damage-Threat or Possession with intent to commit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Cruelty to or Neglect of children (SIU consulted)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DA offences for female offenders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Drugs – Possession.  Production cultivation of cannabis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Drunk &amp; Disorderly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Drunk &amp; Incapable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55742">
                <a:tc>
                  <a:txBody>
                    <a:bodyPr/>
                    <a:lstStyle/>
                    <a:p>
                      <a:pPr>
                        <a:lnSpc>
                          <a:spcPct val="107000"/>
                        </a:lnSpc>
                        <a:spcAft>
                          <a:spcPts val="800"/>
                        </a:spcAft>
                      </a:pPr>
                      <a:r>
                        <a:rPr lang="en-GB" sz="1600" dirty="0">
                          <a:effectLst/>
                          <a:latin typeface="Arial" panose="020B0604020202020204" pitchFamily="34" charset="0"/>
                          <a:ea typeface="Calibri" panose="020F0502020204030204" pitchFamily="34" charset="0"/>
                          <a:cs typeface="Arial" panose="020B0604020202020204" pitchFamily="34" charset="0"/>
                        </a:rPr>
                        <a:t>Fraud or </a:t>
                      </a:r>
                      <a:r>
                        <a:rPr lang="en-GB" sz="1600" dirty="0" smtClean="0">
                          <a:effectLst/>
                          <a:latin typeface="Arial" panose="020B0604020202020204" pitchFamily="34" charset="0"/>
                          <a:ea typeface="Calibri" panose="020F0502020204030204" pitchFamily="34" charset="0"/>
                          <a:cs typeface="Arial" panose="020B0604020202020204" pitchFamily="34" charset="0"/>
                        </a:rPr>
                        <a:t>Forgery  (less than £5000)</a:t>
                      </a:r>
                      <a:endParaRPr lang="en-GB"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Found on Enclosed Premises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Going Equipped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Handling Stolen Goods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Harassment (no link to DA except women)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55742">
                <a:tc>
                  <a:txBody>
                    <a:bodyPr/>
                    <a:lstStyle/>
                    <a:p>
                      <a:pPr algn="just">
                        <a:lnSpc>
                          <a:spcPct val="107000"/>
                        </a:lnSpc>
                      </a:pPr>
                      <a:r>
                        <a:rPr lang="en-GB" sz="1600">
                          <a:effectLst/>
                          <a:latin typeface="Arial" panose="020B0604020202020204" pitchFamily="34" charset="0"/>
                          <a:ea typeface="Times New Roman" panose="02020603050405020304" pitchFamily="18" charset="0"/>
                          <a:cs typeface="Arial" panose="020B0604020202020204" pitchFamily="34" charset="0"/>
                        </a:rPr>
                        <a:t>Making Off Without Payment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3713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Malicious communications (no DA except women)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37132">
                <a:tc>
                  <a:txBody>
                    <a:bodyPr/>
                    <a:lstStyle/>
                    <a:p>
                      <a:pPr algn="just">
                        <a:lnSpc>
                          <a:spcPct val="107000"/>
                        </a:lnSpc>
                      </a:pPr>
                      <a:r>
                        <a:rPr lang="en-GB" sz="1600" kern="1200" dirty="0" smtClean="0">
                          <a:solidFill>
                            <a:schemeClr val="tx1"/>
                          </a:solidFill>
                          <a:effectLst/>
                          <a:latin typeface="Arial" panose="020B0604020202020204" pitchFamily="34" charset="0"/>
                          <a:ea typeface="+mn-ea"/>
                          <a:cs typeface="Arial" panose="020B0604020202020204" pitchFamily="34" charset="0"/>
                        </a:rPr>
                        <a:t>Possession of knife, bladed article and Offensive Weapon</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255742">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Public Order  section 3,4,5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511483">
                <a:tc>
                  <a:txBody>
                    <a:bodyPr/>
                    <a:lstStyle/>
                    <a:p>
                      <a:pPr algn="just">
                        <a:lnSpc>
                          <a:spcPct val="107000"/>
                        </a:lnSpc>
                      </a:pPr>
                      <a:r>
                        <a:rPr lang="en-GB" sz="1600" dirty="0">
                          <a:effectLst/>
                          <a:latin typeface="Arial" panose="020B0604020202020204" pitchFamily="34" charset="0"/>
                          <a:ea typeface="Times New Roman" panose="02020603050405020304" pitchFamily="18" charset="0"/>
                          <a:cs typeface="Arial" panose="020B0604020202020204" pitchFamily="34" charset="0"/>
                        </a:rPr>
                        <a:t>Theft offences Shoplifting, TFMV, TOMV, Theft from Person, Bike Theft, Vehicle Interference, Other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6503620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109538"/>
            <a:ext cx="8942917" cy="360362"/>
          </a:xfrm>
        </p:spPr>
        <p:txBody>
          <a:bodyPr/>
          <a:lstStyle/>
          <a:p>
            <a:r>
              <a:rPr lang="en-GB" dirty="0" smtClean="0"/>
              <a:t>CHECKPOINT FLOW CHART</a:t>
            </a:r>
            <a:endParaRPr lang="en-GB" dirty="0"/>
          </a:p>
        </p:txBody>
      </p:sp>
      <p:pic>
        <p:nvPicPr>
          <p:cNvPr id="3" name="Picture 2"/>
          <p:cNvPicPr>
            <a:picLocks noChangeAspect="1"/>
          </p:cNvPicPr>
          <p:nvPr/>
        </p:nvPicPr>
        <p:blipFill>
          <a:blip r:embed="rId2"/>
          <a:stretch>
            <a:fillRect/>
          </a:stretch>
        </p:blipFill>
        <p:spPr>
          <a:xfrm>
            <a:off x="0" y="469900"/>
            <a:ext cx="9842500" cy="6388100"/>
          </a:xfrm>
          <a:prstGeom prst="rect">
            <a:avLst/>
          </a:prstGeom>
        </p:spPr>
      </p:pic>
    </p:spTree>
    <p:extLst>
      <p:ext uri="{BB962C8B-B14F-4D97-AF65-F5344CB8AC3E}">
        <p14:creationId xmlns:p14="http://schemas.microsoft.com/office/powerpoint/2010/main" val="535948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591" y="316812"/>
            <a:ext cx="8942917" cy="1143000"/>
          </a:xfrm>
        </p:spPr>
        <p:txBody>
          <a:bodyPr/>
          <a:lstStyle/>
          <a:p>
            <a:r>
              <a:rPr lang="en-GB" sz="4000" b="1" dirty="0" smtClean="0">
                <a:solidFill>
                  <a:srgbClr val="FF0000"/>
                </a:solidFill>
                <a:latin typeface="+mn-lt"/>
              </a:rPr>
              <a:t>Delivery of the Checkpoint Scheme</a:t>
            </a:r>
          </a:p>
        </p:txBody>
      </p:sp>
      <p:sp>
        <p:nvSpPr>
          <p:cNvPr id="3" name="TextBox 2"/>
          <p:cNvSpPr txBox="1"/>
          <p:nvPr/>
        </p:nvSpPr>
        <p:spPr>
          <a:xfrm>
            <a:off x="541069" y="1367526"/>
            <a:ext cx="8942917" cy="5324535"/>
          </a:xfrm>
          <a:prstGeom prst="rect">
            <a:avLst/>
          </a:prstGeom>
          <a:noFill/>
        </p:spPr>
        <p:txBody>
          <a:bodyPr wrap="square" rtlCol="0">
            <a:spAutoFit/>
          </a:bodyPr>
          <a:lstStyle/>
          <a:p>
            <a:r>
              <a:rPr lang="en-US" sz="2000" i="1" dirty="0" smtClean="0"/>
              <a:t>The Schemes interventions will be a mixture of those delivered by a Navigator and local providers</a:t>
            </a:r>
          </a:p>
          <a:p>
            <a:endParaRPr lang="en-US" sz="2000" i="1" dirty="0"/>
          </a:p>
          <a:p>
            <a:r>
              <a:rPr lang="en-US" sz="2000" i="1" dirty="0" smtClean="0"/>
              <a:t>Navigators will be trained in restorative justice as well as other interventions</a:t>
            </a:r>
          </a:p>
          <a:p>
            <a:endParaRPr lang="en-US" sz="2000" i="1" dirty="0"/>
          </a:p>
          <a:p>
            <a:r>
              <a:rPr lang="en-US" sz="2000" i="1" dirty="0" smtClean="0"/>
              <a:t>Navigators will be trained officers or specialists from the following services:</a:t>
            </a:r>
          </a:p>
          <a:p>
            <a:endParaRPr lang="en-US" sz="2000" i="1" dirty="0"/>
          </a:p>
          <a:p>
            <a:pPr marL="514350" indent="-514350">
              <a:buFont typeface="+mj-lt"/>
              <a:buAutoNum type="arabicPeriod"/>
            </a:pPr>
            <a:r>
              <a:rPr lang="en-US" sz="2000" i="1" dirty="0" smtClean="0"/>
              <a:t>Police</a:t>
            </a:r>
          </a:p>
          <a:p>
            <a:pPr marL="514350" indent="-514350">
              <a:buFont typeface="+mj-lt"/>
              <a:buAutoNum type="arabicPeriod"/>
            </a:pPr>
            <a:r>
              <a:rPr lang="en-US" sz="2000" i="1" dirty="0" smtClean="0"/>
              <a:t>Women’s Support Centre</a:t>
            </a:r>
          </a:p>
          <a:p>
            <a:pPr marL="514350" indent="-514350">
              <a:buFont typeface="+mj-lt"/>
              <a:buAutoNum type="arabicPeriod"/>
            </a:pPr>
            <a:r>
              <a:rPr lang="en-US" sz="2000" i="1" dirty="0" smtClean="0"/>
              <a:t>Care Leavers Team</a:t>
            </a:r>
          </a:p>
          <a:p>
            <a:pPr marL="514350" indent="-514350">
              <a:buFont typeface="+mj-lt"/>
              <a:buAutoNum type="arabicPeriod"/>
            </a:pPr>
            <a:r>
              <a:rPr lang="en-US" sz="2000" i="1" dirty="0" smtClean="0"/>
              <a:t>Mental Health Services</a:t>
            </a:r>
          </a:p>
          <a:p>
            <a:pPr marL="514350" indent="-514350">
              <a:buFont typeface="+mj-lt"/>
              <a:buAutoNum type="arabicPeriod"/>
            </a:pPr>
            <a:r>
              <a:rPr lang="en-US" sz="2000" i="1" dirty="0" smtClean="0"/>
              <a:t>Partner agencies including other statutory authorities</a:t>
            </a:r>
          </a:p>
          <a:p>
            <a:pPr marL="514350" indent="-514350">
              <a:buFont typeface="+mj-lt"/>
              <a:buAutoNum type="arabicPeriod"/>
            </a:pPr>
            <a:r>
              <a:rPr lang="en-US" sz="2000" i="1" dirty="0" smtClean="0"/>
              <a:t>Local charities</a:t>
            </a:r>
          </a:p>
          <a:p>
            <a:pPr marL="514350" indent="-514350">
              <a:buFont typeface="+mj-lt"/>
              <a:buAutoNum type="arabicPeriod"/>
            </a:pPr>
            <a:r>
              <a:rPr lang="en-US" sz="2000" i="1" dirty="0" smtClean="0"/>
              <a:t>Offender Pays schemes</a:t>
            </a:r>
          </a:p>
          <a:p>
            <a:endParaRPr lang="en-US" sz="2000" i="1" dirty="0" smtClean="0"/>
          </a:p>
          <a:p>
            <a:r>
              <a:rPr lang="en-US" sz="2000" i="1" dirty="0" smtClean="0"/>
              <a:t>Engagement of partner agencies and being able to refer offenders to statutory and third sector support is crucial to the scheme’s success. </a:t>
            </a:r>
            <a:endParaRPr lang="en-US" sz="2000" i="1" dirty="0"/>
          </a:p>
        </p:txBody>
      </p:sp>
    </p:spTree>
    <p:extLst>
      <p:ext uri="{BB962C8B-B14F-4D97-AF65-F5344CB8AC3E}">
        <p14:creationId xmlns:p14="http://schemas.microsoft.com/office/powerpoint/2010/main" val="3935531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942917" cy="558800"/>
          </a:xfrm>
        </p:spPr>
        <p:txBody>
          <a:bodyPr/>
          <a:lstStyle/>
          <a:p>
            <a:r>
              <a:rPr lang="en-GB" dirty="0" smtClean="0"/>
              <a:t>Offender Pays Scheme : </a:t>
            </a:r>
            <a:r>
              <a:rPr lang="en-GB" dirty="0" err="1" smtClean="0"/>
              <a:t>Druglink</a:t>
            </a:r>
            <a:r>
              <a:rPr lang="en-GB" dirty="0" smtClean="0"/>
              <a:t> </a:t>
            </a:r>
            <a:endParaRPr lang="en-GB" dirty="0"/>
          </a:p>
        </p:txBody>
      </p:sp>
      <p:pic>
        <p:nvPicPr>
          <p:cNvPr id="6" name="WQ85HixVkBw"/>
          <p:cNvPicPr>
            <a:picLocks noRot="1" noChangeAspect="1"/>
          </p:cNvPicPr>
          <p:nvPr>
            <a:videoFile r:link="rId1"/>
          </p:nvPr>
        </p:nvPicPr>
        <p:blipFill>
          <a:blip r:embed="rId3"/>
          <a:stretch>
            <a:fillRect/>
          </a:stretch>
        </p:blipFill>
        <p:spPr>
          <a:xfrm>
            <a:off x="0" y="558800"/>
            <a:ext cx="9867900" cy="6299200"/>
          </a:xfrm>
          <a:prstGeom prst="rect">
            <a:avLst/>
          </a:prstGeom>
        </p:spPr>
      </p:pic>
    </p:spTree>
    <p:extLst>
      <p:ext uri="{BB962C8B-B14F-4D97-AF65-F5344CB8AC3E}">
        <p14:creationId xmlns:p14="http://schemas.microsoft.com/office/powerpoint/2010/main" val="3175897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470" y="653242"/>
            <a:ext cx="8942917" cy="1143000"/>
          </a:xfrm>
        </p:spPr>
        <p:txBody>
          <a:bodyPr/>
          <a:lstStyle/>
          <a:p>
            <a:r>
              <a:rPr lang="en-GB" sz="4000" b="1" dirty="0" smtClean="0">
                <a:solidFill>
                  <a:srgbClr val="FF0000"/>
                </a:solidFill>
              </a:rPr>
              <a:t>Checkpoint Governance</a:t>
            </a:r>
          </a:p>
        </p:txBody>
      </p:sp>
      <p:sp>
        <p:nvSpPr>
          <p:cNvPr id="3" name="TextBox 2"/>
          <p:cNvSpPr txBox="1"/>
          <p:nvPr/>
        </p:nvSpPr>
        <p:spPr>
          <a:xfrm>
            <a:off x="441624" y="2065308"/>
            <a:ext cx="8942917" cy="2308324"/>
          </a:xfrm>
          <a:prstGeom prst="rect">
            <a:avLst/>
          </a:prstGeom>
          <a:noFill/>
        </p:spPr>
        <p:txBody>
          <a:bodyPr wrap="square" rtlCol="0">
            <a:spAutoFit/>
          </a:bodyPr>
          <a:lstStyle/>
          <a:p>
            <a:r>
              <a:rPr lang="en-US" sz="3600" dirty="0" smtClean="0"/>
              <a:t>Will come from the Criminal Justice Board through the Transforming Justice Program Board then through strategic and operational meetings. </a:t>
            </a:r>
            <a:endParaRPr lang="en-US" sz="3600" b="1" i="1" dirty="0">
              <a:solidFill>
                <a:srgbClr val="FF0000"/>
              </a:solidFill>
            </a:endParaRPr>
          </a:p>
        </p:txBody>
      </p:sp>
    </p:spTree>
    <p:extLst>
      <p:ext uri="{BB962C8B-B14F-4D97-AF65-F5344CB8AC3E}">
        <p14:creationId xmlns:p14="http://schemas.microsoft.com/office/powerpoint/2010/main" val="383009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325438"/>
            <a:ext cx="8942917" cy="1143000"/>
          </a:xfrm>
        </p:spPr>
        <p:txBody>
          <a:bodyPr/>
          <a:lstStyle/>
          <a:p>
            <a:r>
              <a:rPr lang="en-GB" sz="4000" b="1" dirty="0" smtClean="0">
                <a:solidFill>
                  <a:srgbClr val="FF0000"/>
                </a:solidFill>
              </a:rPr>
              <a:t>Out of Court Disposals</a:t>
            </a:r>
          </a:p>
        </p:txBody>
      </p:sp>
      <p:sp>
        <p:nvSpPr>
          <p:cNvPr id="3" name="TextBox 2"/>
          <p:cNvSpPr txBox="1"/>
          <p:nvPr/>
        </p:nvSpPr>
        <p:spPr>
          <a:xfrm>
            <a:off x="596900" y="1981200"/>
            <a:ext cx="8942917" cy="3970318"/>
          </a:xfrm>
          <a:prstGeom prst="rect">
            <a:avLst/>
          </a:prstGeom>
          <a:noFill/>
        </p:spPr>
        <p:txBody>
          <a:bodyPr wrap="square" rtlCol="0">
            <a:spAutoFit/>
          </a:bodyPr>
          <a:lstStyle/>
          <a:p>
            <a:r>
              <a:rPr lang="en-US" sz="3600" dirty="0" smtClean="0"/>
              <a:t>Surrey Police will be streamlining its out of court disposals in line with the new National Charging and Out of Court Disposals Strategy.</a:t>
            </a:r>
          </a:p>
          <a:p>
            <a:endParaRPr lang="en-US" sz="3600" b="1" i="1" dirty="0">
              <a:solidFill>
                <a:srgbClr val="FF0000"/>
              </a:solidFill>
            </a:endParaRPr>
          </a:p>
          <a:p>
            <a:r>
              <a:rPr lang="en-US" sz="3600" b="1" i="1" dirty="0" smtClean="0">
                <a:solidFill>
                  <a:srgbClr val="FF0000"/>
                </a:solidFill>
              </a:rPr>
              <a:t>The aim is to move from the current 6 out of court disposals down to two for adult offenders.</a:t>
            </a:r>
            <a:endParaRPr lang="en-US" sz="3600" b="1" i="1" dirty="0">
              <a:solidFill>
                <a:srgbClr val="FF0000"/>
              </a:solidFill>
            </a:endParaRPr>
          </a:p>
        </p:txBody>
      </p:sp>
    </p:spTree>
    <p:extLst>
      <p:ext uri="{BB962C8B-B14F-4D97-AF65-F5344CB8AC3E}">
        <p14:creationId xmlns:p14="http://schemas.microsoft.com/office/powerpoint/2010/main" val="10404065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325438"/>
            <a:ext cx="8942917" cy="1143000"/>
          </a:xfrm>
        </p:spPr>
        <p:txBody>
          <a:bodyPr/>
          <a:lstStyle/>
          <a:p>
            <a:r>
              <a:rPr lang="en-GB" dirty="0" smtClean="0"/>
              <a:t>Streamlining Out of Court Disposals </a:t>
            </a:r>
          </a:p>
        </p:txBody>
      </p:sp>
      <p:sp>
        <p:nvSpPr>
          <p:cNvPr id="3" name="TextBox 2"/>
          <p:cNvSpPr txBox="1"/>
          <p:nvPr/>
        </p:nvSpPr>
        <p:spPr>
          <a:xfrm>
            <a:off x="596900" y="1468438"/>
            <a:ext cx="8942917" cy="3477875"/>
          </a:xfrm>
          <a:prstGeom prst="rect">
            <a:avLst/>
          </a:prstGeom>
          <a:noFill/>
        </p:spPr>
        <p:txBody>
          <a:bodyPr wrap="square" rtlCol="0">
            <a:spAutoFit/>
          </a:bodyPr>
          <a:lstStyle/>
          <a:p>
            <a:r>
              <a:rPr lang="en-US" sz="2000" dirty="0" smtClean="0"/>
              <a:t>Adult Simple Cautions will only be retained under certain circumstances (e.g. where CPS have </a:t>
            </a:r>
            <a:r>
              <a:rPr lang="en-US" sz="2000" dirty="0" err="1" smtClean="0"/>
              <a:t>authorised</a:t>
            </a:r>
            <a:r>
              <a:rPr lang="en-US" sz="2000" dirty="0" smtClean="0"/>
              <a:t> such a disposal OR DP lives out of Surrey)</a:t>
            </a:r>
          </a:p>
          <a:p>
            <a:endParaRPr lang="en-US" sz="2000" dirty="0" smtClean="0"/>
          </a:p>
          <a:p>
            <a:r>
              <a:rPr lang="en-US" sz="2000" dirty="0" smtClean="0"/>
              <a:t>Conditional Cautions will be utilized a lot more – unlikely to be issued in Custody </a:t>
            </a:r>
          </a:p>
          <a:p>
            <a:endParaRPr lang="en-US" sz="2000" b="1" i="1" dirty="0">
              <a:solidFill>
                <a:srgbClr val="FF0000"/>
              </a:solidFill>
            </a:endParaRPr>
          </a:p>
          <a:p>
            <a:r>
              <a:rPr lang="en-US" sz="2000" b="1" i="1" dirty="0" smtClean="0">
                <a:solidFill>
                  <a:srgbClr val="FF0000"/>
                </a:solidFill>
              </a:rPr>
              <a:t>Cannabis Warnings and PNDs will no longer be an option for disposal in custody.</a:t>
            </a:r>
          </a:p>
          <a:p>
            <a:endParaRPr lang="en-US" sz="2000" b="1" i="1" dirty="0">
              <a:solidFill>
                <a:srgbClr val="FF0000"/>
              </a:solidFill>
            </a:endParaRPr>
          </a:p>
          <a:p>
            <a:r>
              <a:rPr lang="en-US" sz="2000" b="1" i="1" dirty="0" smtClean="0">
                <a:solidFill>
                  <a:srgbClr val="FF0000"/>
                </a:solidFill>
              </a:rPr>
              <a:t>Surrey Police main disposals through Checkpoint will now be Community Resolutions and Conditional Cautions</a:t>
            </a:r>
          </a:p>
          <a:p>
            <a:endParaRPr lang="en-US" sz="2000" b="1" i="1" dirty="0">
              <a:solidFill>
                <a:srgbClr val="FF0000"/>
              </a:solidFill>
            </a:endParaRPr>
          </a:p>
          <a:p>
            <a:r>
              <a:rPr lang="en-US" sz="2000" b="1" i="1" dirty="0" smtClean="0">
                <a:solidFill>
                  <a:srgbClr val="FF0000"/>
                </a:solidFill>
              </a:rPr>
              <a:t>In custody The disposal on Niche will be Checkpoint Intervention - Referral</a:t>
            </a:r>
            <a:endParaRPr lang="en-US" sz="2000" b="1" i="1" dirty="0">
              <a:solidFill>
                <a:srgbClr val="FF0000"/>
              </a:solidFill>
            </a:endParaRPr>
          </a:p>
        </p:txBody>
      </p:sp>
    </p:spTree>
    <p:extLst>
      <p:ext uri="{BB962C8B-B14F-4D97-AF65-F5344CB8AC3E}">
        <p14:creationId xmlns:p14="http://schemas.microsoft.com/office/powerpoint/2010/main" val="14523111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515" y="336012"/>
            <a:ext cx="8942917" cy="1143000"/>
          </a:xfrm>
        </p:spPr>
        <p:txBody>
          <a:bodyPr/>
          <a:lstStyle/>
          <a:p>
            <a:r>
              <a:rPr lang="en-GB" dirty="0" smtClean="0"/>
              <a:t>Strategic Principals behind the changes</a:t>
            </a:r>
          </a:p>
        </p:txBody>
      </p:sp>
      <p:sp>
        <p:nvSpPr>
          <p:cNvPr id="3" name="TextBox 2"/>
          <p:cNvSpPr txBox="1"/>
          <p:nvPr/>
        </p:nvSpPr>
        <p:spPr>
          <a:xfrm>
            <a:off x="467504" y="1884453"/>
            <a:ext cx="8942917" cy="4401205"/>
          </a:xfrm>
          <a:prstGeom prst="rect">
            <a:avLst/>
          </a:prstGeom>
          <a:noFill/>
        </p:spPr>
        <p:txBody>
          <a:bodyPr wrap="square" rtlCol="0">
            <a:spAutoFit/>
          </a:bodyPr>
          <a:lstStyle/>
          <a:p>
            <a:pPr marL="342900" lvl="0" indent="-342900">
              <a:buFont typeface="Arial" panose="020B0604020202020204" pitchFamily="34" charset="0"/>
              <a:buChar char="•"/>
            </a:pPr>
            <a:r>
              <a:rPr lang="en-GB" sz="2000" dirty="0"/>
              <a:t>Victims are at the heart of decision making, are listened to and understood, are informed of action taken and their views are recorded </a:t>
            </a:r>
          </a:p>
          <a:p>
            <a:pPr marL="342900" lvl="0" indent="-342900">
              <a:buFont typeface="Arial" panose="020B0604020202020204" pitchFamily="34" charset="0"/>
              <a:buChar char="•"/>
            </a:pPr>
            <a:r>
              <a:rPr lang="en-GB" sz="2000" dirty="0"/>
              <a:t>Out of court disposals have conditions attached to them which seek to address underlying offending behaviour through rehabilitative conditions and/or enable swift reparation to victims and communities</a:t>
            </a:r>
          </a:p>
          <a:p>
            <a:pPr marL="342900" lvl="0" indent="-342900">
              <a:buFont typeface="Arial" panose="020B0604020202020204" pitchFamily="34" charset="0"/>
              <a:buChar char="•"/>
            </a:pPr>
            <a:r>
              <a:rPr lang="en-GB" sz="2000" dirty="0"/>
              <a:t>Systems are simple, streamlined and make the best use of technology</a:t>
            </a:r>
          </a:p>
          <a:p>
            <a:pPr marL="342900" lvl="0" indent="-342900">
              <a:buFont typeface="Arial" panose="020B0604020202020204" pitchFamily="34" charset="0"/>
              <a:buChar char="•"/>
            </a:pPr>
            <a:r>
              <a:rPr lang="en-GB" sz="2000" dirty="0"/>
              <a:t>Decisions are made and obtained in a timely manner</a:t>
            </a:r>
          </a:p>
          <a:p>
            <a:pPr marL="342900" lvl="0" indent="-342900">
              <a:buFont typeface="Arial" panose="020B0604020202020204" pitchFamily="34" charset="0"/>
              <a:buChar char="•"/>
            </a:pPr>
            <a:r>
              <a:rPr lang="en-GB" sz="2000" dirty="0"/>
              <a:t>Decisions are transparent, and involve independent and public scrutiny</a:t>
            </a:r>
          </a:p>
          <a:p>
            <a:pPr marL="342900" lvl="0" indent="-342900">
              <a:buFont typeface="Arial" panose="020B0604020202020204" pitchFamily="34" charset="0"/>
              <a:buChar char="•"/>
            </a:pPr>
            <a:r>
              <a:rPr lang="en-GB" sz="2000" dirty="0"/>
              <a:t>Innovation is encouraged to reduce harm caused by reoffending</a:t>
            </a:r>
          </a:p>
          <a:p>
            <a:pPr marL="342900" lvl="0" indent="-342900">
              <a:buFont typeface="Arial" panose="020B0604020202020204" pitchFamily="34" charset="0"/>
              <a:buChar char="•"/>
            </a:pPr>
            <a:r>
              <a:rPr lang="en-GB" sz="2000" dirty="0"/>
              <a:t>An evidence base is developed and maintained to assess what works, and this is easily accessible to all parts of the Criminal Justice System</a:t>
            </a:r>
          </a:p>
          <a:p>
            <a:pPr marL="342900" lvl="0" indent="-342900">
              <a:buFont typeface="Arial" panose="020B0604020202020204" pitchFamily="34" charset="0"/>
              <a:buChar char="•"/>
            </a:pPr>
            <a:r>
              <a:rPr lang="en-GB" sz="2000" dirty="0"/>
              <a:t>People experiencing multiple disadvantage will often have repeat contact with the criminal justice system and require better coordinated interventions, such as Checkpoint, to break the cycle of offending. </a:t>
            </a:r>
          </a:p>
        </p:txBody>
      </p:sp>
    </p:spTree>
    <p:extLst>
      <p:ext uri="{BB962C8B-B14F-4D97-AF65-F5344CB8AC3E}">
        <p14:creationId xmlns:p14="http://schemas.microsoft.com/office/powerpoint/2010/main" val="1260199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942917" cy="1117600"/>
          </a:xfrm>
        </p:spPr>
        <p:txBody>
          <a:bodyPr/>
          <a:lstStyle/>
          <a:p>
            <a:r>
              <a:rPr lang="en-GB" dirty="0" smtClean="0"/>
              <a:t>NICHE – Disposal Screens</a:t>
            </a:r>
          </a:p>
        </p:txBody>
      </p:sp>
      <p:pic>
        <p:nvPicPr>
          <p:cNvPr id="4" name="Picture 3"/>
          <p:cNvPicPr/>
          <p:nvPr/>
        </p:nvPicPr>
        <p:blipFill>
          <a:blip r:embed="rId3"/>
          <a:stretch>
            <a:fillRect/>
          </a:stretch>
        </p:blipFill>
        <p:spPr>
          <a:xfrm>
            <a:off x="1079500" y="1638300"/>
            <a:ext cx="7785100" cy="5029200"/>
          </a:xfrm>
          <a:prstGeom prst="rect">
            <a:avLst/>
          </a:prstGeom>
        </p:spPr>
      </p:pic>
    </p:spTree>
    <p:extLst>
      <p:ext uri="{BB962C8B-B14F-4D97-AF65-F5344CB8AC3E}">
        <p14:creationId xmlns:p14="http://schemas.microsoft.com/office/powerpoint/2010/main" val="2383214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 AIM</a:t>
            </a:r>
            <a:endParaRPr lang="en-GB" dirty="0"/>
          </a:p>
        </p:txBody>
      </p:sp>
      <p:sp>
        <p:nvSpPr>
          <p:cNvPr id="3" name="Text Box 5"/>
          <p:cNvSpPr txBox="1">
            <a:spLocks noChangeArrowheads="1"/>
          </p:cNvSpPr>
          <p:nvPr/>
        </p:nvSpPr>
        <p:spPr bwMode="auto">
          <a:xfrm>
            <a:off x="1084526" y="1908116"/>
            <a:ext cx="7993063"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2800" dirty="0">
                <a:solidFill>
                  <a:prstClr val="black"/>
                </a:solidFill>
              </a:rPr>
              <a:t>To provide </a:t>
            </a:r>
            <a:r>
              <a:rPr lang="en-GB" altLang="en-US" sz="2800" dirty="0" smtClean="0">
                <a:solidFill>
                  <a:prstClr val="black"/>
                </a:solidFill>
              </a:rPr>
              <a:t>an understanding of the Checkpoint process within Custody </a:t>
            </a:r>
          </a:p>
          <a:p>
            <a:pPr algn="ctr">
              <a:spcBef>
                <a:spcPct val="50000"/>
              </a:spcBef>
            </a:pPr>
            <a:endParaRPr lang="en-GB" altLang="en-US" sz="2800" dirty="0">
              <a:solidFill>
                <a:prstClr val="black"/>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6476" y="3508554"/>
            <a:ext cx="3992324" cy="2765246"/>
          </a:xfrm>
          <a:prstGeom prst="rect">
            <a:avLst/>
          </a:prstGeom>
        </p:spPr>
      </p:pic>
    </p:spTree>
    <p:extLst>
      <p:ext uri="{BB962C8B-B14F-4D97-AF65-F5344CB8AC3E}">
        <p14:creationId xmlns:p14="http://schemas.microsoft.com/office/powerpoint/2010/main" val="29729813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109538"/>
            <a:ext cx="8942917" cy="627062"/>
          </a:xfrm>
        </p:spPr>
        <p:txBody>
          <a:bodyPr/>
          <a:lstStyle/>
          <a:p>
            <a:r>
              <a:rPr lang="en-GB" dirty="0" smtClean="0"/>
              <a:t>NICHE – Disposal Template</a:t>
            </a:r>
          </a:p>
        </p:txBody>
      </p:sp>
      <p:pic>
        <p:nvPicPr>
          <p:cNvPr id="5" name="Picture 4"/>
          <p:cNvPicPr/>
          <p:nvPr/>
        </p:nvPicPr>
        <p:blipFill>
          <a:blip r:embed="rId3"/>
          <a:stretch>
            <a:fillRect/>
          </a:stretch>
        </p:blipFill>
        <p:spPr>
          <a:xfrm>
            <a:off x="850900" y="825500"/>
            <a:ext cx="8547100" cy="5828030"/>
          </a:xfrm>
          <a:prstGeom prst="rect">
            <a:avLst/>
          </a:prstGeom>
        </p:spPr>
      </p:pic>
      <p:sp>
        <p:nvSpPr>
          <p:cNvPr id="3" name="Left Arrow 2"/>
          <p:cNvSpPr/>
          <p:nvPr/>
        </p:nvSpPr>
        <p:spPr>
          <a:xfrm>
            <a:off x="5766486" y="2092411"/>
            <a:ext cx="1861752" cy="6590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7743568" y="1919416"/>
            <a:ext cx="1532237" cy="1200329"/>
          </a:xfrm>
          <a:prstGeom prst="rect">
            <a:avLst/>
          </a:prstGeom>
          <a:noFill/>
        </p:spPr>
        <p:txBody>
          <a:bodyPr wrap="square" rtlCol="0">
            <a:spAutoFit/>
          </a:bodyPr>
          <a:lstStyle/>
          <a:p>
            <a:r>
              <a:rPr lang="en-GB" dirty="0" smtClean="0"/>
              <a:t>Set Review time for 3 months in the future</a:t>
            </a:r>
            <a:endParaRPr lang="en-GB" dirty="0"/>
          </a:p>
        </p:txBody>
      </p:sp>
    </p:spTree>
    <p:extLst>
      <p:ext uri="{BB962C8B-B14F-4D97-AF65-F5344CB8AC3E}">
        <p14:creationId xmlns:p14="http://schemas.microsoft.com/office/powerpoint/2010/main" val="2200717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74638"/>
            <a:ext cx="8942917" cy="804862"/>
          </a:xfrm>
        </p:spPr>
        <p:txBody>
          <a:bodyPr/>
          <a:lstStyle/>
          <a:p>
            <a:r>
              <a:rPr lang="en-GB" dirty="0" smtClean="0"/>
              <a:t>Niche – Managing Unit Selection</a:t>
            </a:r>
            <a:endParaRPr lang="en-GB" dirty="0"/>
          </a:p>
        </p:txBody>
      </p:sp>
      <p:pic>
        <p:nvPicPr>
          <p:cNvPr id="5" name="Picture 4"/>
          <p:cNvPicPr/>
          <p:nvPr/>
        </p:nvPicPr>
        <p:blipFill>
          <a:blip r:embed="rId2"/>
          <a:stretch>
            <a:fillRect/>
          </a:stretch>
        </p:blipFill>
        <p:spPr>
          <a:xfrm>
            <a:off x="2328333" y="1308100"/>
            <a:ext cx="5124450" cy="990600"/>
          </a:xfrm>
          <a:prstGeom prst="rect">
            <a:avLst/>
          </a:prstGeom>
        </p:spPr>
      </p:pic>
      <p:pic>
        <p:nvPicPr>
          <p:cNvPr id="6" name="Picture 5"/>
          <p:cNvPicPr/>
          <p:nvPr/>
        </p:nvPicPr>
        <p:blipFill>
          <a:blip r:embed="rId3"/>
          <a:stretch>
            <a:fillRect/>
          </a:stretch>
        </p:blipFill>
        <p:spPr>
          <a:xfrm>
            <a:off x="2099733" y="2527300"/>
            <a:ext cx="5581650" cy="1304925"/>
          </a:xfrm>
          <a:prstGeom prst="rect">
            <a:avLst/>
          </a:prstGeom>
        </p:spPr>
      </p:pic>
      <p:pic>
        <p:nvPicPr>
          <p:cNvPr id="7" name="Picture 6"/>
          <p:cNvPicPr/>
          <p:nvPr/>
        </p:nvPicPr>
        <p:blipFill>
          <a:blip r:embed="rId4"/>
          <a:stretch>
            <a:fillRect/>
          </a:stretch>
        </p:blipFill>
        <p:spPr>
          <a:xfrm>
            <a:off x="2099733" y="4060825"/>
            <a:ext cx="5591175" cy="1524000"/>
          </a:xfrm>
          <a:prstGeom prst="rect">
            <a:avLst/>
          </a:prstGeom>
        </p:spPr>
      </p:pic>
    </p:spTree>
    <p:extLst>
      <p:ext uri="{BB962C8B-B14F-4D97-AF65-F5344CB8AC3E}">
        <p14:creationId xmlns:p14="http://schemas.microsoft.com/office/powerpoint/2010/main" val="20815964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938" y="127989"/>
            <a:ext cx="8942917" cy="1143000"/>
          </a:xfrm>
        </p:spPr>
        <p:txBody>
          <a:bodyPr/>
          <a:lstStyle/>
          <a:p>
            <a:r>
              <a:rPr lang="en-GB" dirty="0" smtClean="0"/>
              <a:t>Niche – Create workflow</a:t>
            </a:r>
            <a:endParaRPr lang="en-GB" dirty="0"/>
          </a:p>
        </p:txBody>
      </p:sp>
      <p:pic>
        <p:nvPicPr>
          <p:cNvPr id="4" name="Picture 3"/>
          <p:cNvPicPr/>
          <p:nvPr/>
        </p:nvPicPr>
        <p:blipFill>
          <a:blip r:embed="rId2"/>
          <a:stretch>
            <a:fillRect/>
          </a:stretch>
        </p:blipFill>
        <p:spPr>
          <a:xfrm>
            <a:off x="393938" y="1117600"/>
            <a:ext cx="8800862" cy="5232400"/>
          </a:xfrm>
          <a:prstGeom prst="rect">
            <a:avLst/>
          </a:prstGeom>
        </p:spPr>
      </p:pic>
    </p:spTree>
    <p:extLst>
      <p:ext uri="{BB962C8B-B14F-4D97-AF65-F5344CB8AC3E}">
        <p14:creationId xmlns:p14="http://schemas.microsoft.com/office/powerpoint/2010/main" val="35915784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Workflow Template</a:t>
            </a:r>
            <a:endParaRPr lang="en-GB" dirty="0"/>
          </a:p>
        </p:txBody>
      </p:sp>
      <p:pic>
        <p:nvPicPr>
          <p:cNvPr id="3" name="Picture 2"/>
          <p:cNvPicPr/>
          <p:nvPr/>
        </p:nvPicPr>
        <p:blipFill>
          <a:blip r:embed="rId2"/>
          <a:stretch>
            <a:fillRect/>
          </a:stretch>
        </p:blipFill>
        <p:spPr>
          <a:xfrm>
            <a:off x="609600" y="1417638"/>
            <a:ext cx="8686800" cy="5338762"/>
          </a:xfrm>
          <a:prstGeom prst="rect">
            <a:avLst/>
          </a:prstGeom>
        </p:spPr>
      </p:pic>
    </p:spTree>
    <p:extLst>
      <p:ext uri="{BB962C8B-B14F-4D97-AF65-F5344CB8AC3E}">
        <p14:creationId xmlns:p14="http://schemas.microsoft.com/office/powerpoint/2010/main" val="31676796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Checkpoint Flag on Niche </a:t>
            </a:r>
            <a:endParaRPr lang="en-GB" dirty="0"/>
          </a:p>
        </p:txBody>
      </p:sp>
      <p:sp>
        <p:nvSpPr>
          <p:cNvPr id="4" name="TextBox 3"/>
          <p:cNvSpPr txBox="1"/>
          <p:nvPr/>
        </p:nvSpPr>
        <p:spPr>
          <a:xfrm>
            <a:off x="6030097" y="1779373"/>
            <a:ext cx="3097427" cy="3416320"/>
          </a:xfrm>
          <a:prstGeom prst="rect">
            <a:avLst/>
          </a:prstGeom>
          <a:noFill/>
        </p:spPr>
        <p:txBody>
          <a:bodyPr wrap="square" rtlCol="0">
            <a:spAutoFit/>
          </a:bodyPr>
          <a:lstStyle/>
          <a:p>
            <a:r>
              <a:rPr lang="en-GB" dirty="0" smtClean="0"/>
              <a:t>A Checkpoint Flag will be created by the Checkpoint Team once the process has been finalised</a:t>
            </a:r>
          </a:p>
          <a:p>
            <a:endParaRPr lang="en-GB" dirty="0"/>
          </a:p>
          <a:p>
            <a:r>
              <a:rPr lang="en-GB" dirty="0" smtClean="0"/>
              <a:t>Custody Sergeants will need to check the Warnings on the Person record to ensure that there is no Checkpoint flag in place.  If there is the person WILL NOT be eligible for Checkpoint</a:t>
            </a:r>
            <a:endParaRPr lang="en-GB" dirty="0"/>
          </a:p>
        </p:txBody>
      </p:sp>
      <p:pic>
        <p:nvPicPr>
          <p:cNvPr id="3" name="Picture 2"/>
          <p:cNvPicPr>
            <a:picLocks noChangeAspect="1"/>
          </p:cNvPicPr>
          <p:nvPr/>
        </p:nvPicPr>
        <p:blipFill>
          <a:blip r:embed="rId2"/>
          <a:stretch>
            <a:fillRect/>
          </a:stretch>
        </p:blipFill>
        <p:spPr>
          <a:xfrm>
            <a:off x="162697" y="1417638"/>
            <a:ext cx="5867400" cy="4867832"/>
          </a:xfrm>
          <a:prstGeom prst="rect">
            <a:avLst/>
          </a:prstGeom>
        </p:spPr>
      </p:pic>
    </p:spTree>
    <p:extLst>
      <p:ext uri="{BB962C8B-B14F-4D97-AF65-F5344CB8AC3E}">
        <p14:creationId xmlns:p14="http://schemas.microsoft.com/office/powerpoint/2010/main" val="17787625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Checkpoint Flag</a:t>
            </a:r>
            <a:endParaRPr lang="en-GB" dirty="0"/>
          </a:p>
        </p:txBody>
      </p:sp>
      <p:sp>
        <p:nvSpPr>
          <p:cNvPr id="4" name="TextBox 3"/>
          <p:cNvSpPr txBox="1"/>
          <p:nvPr/>
        </p:nvSpPr>
        <p:spPr>
          <a:xfrm>
            <a:off x="6012593" y="1417638"/>
            <a:ext cx="3790434" cy="2585323"/>
          </a:xfrm>
          <a:prstGeom prst="rect">
            <a:avLst/>
          </a:prstGeom>
          <a:noFill/>
        </p:spPr>
        <p:txBody>
          <a:bodyPr wrap="square" rtlCol="0">
            <a:spAutoFit/>
          </a:bodyPr>
          <a:lstStyle/>
          <a:p>
            <a:r>
              <a:rPr lang="en-GB" dirty="0" smtClean="0"/>
              <a:t>Type : IOM</a:t>
            </a:r>
          </a:p>
          <a:p>
            <a:endParaRPr lang="en-GB" dirty="0"/>
          </a:p>
          <a:p>
            <a:r>
              <a:rPr lang="en-GB" dirty="0" smtClean="0"/>
              <a:t>Eff From : Date of Checkpoint Referral</a:t>
            </a:r>
          </a:p>
          <a:p>
            <a:endParaRPr lang="en-GB" dirty="0"/>
          </a:p>
          <a:p>
            <a:r>
              <a:rPr lang="en-GB" dirty="0" smtClean="0"/>
              <a:t>Flag Expiry Date: 12 months from date of referral</a:t>
            </a:r>
          </a:p>
          <a:p>
            <a:endParaRPr lang="en-GB" dirty="0"/>
          </a:p>
          <a:p>
            <a:r>
              <a:rPr lang="en-GB" dirty="0" smtClean="0"/>
              <a:t>Remarks : CHECKPOINT  </a:t>
            </a:r>
          </a:p>
          <a:p>
            <a:endParaRPr lang="en-GB" dirty="0"/>
          </a:p>
        </p:txBody>
      </p:sp>
      <p:pic>
        <p:nvPicPr>
          <p:cNvPr id="3" name="Picture 2"/>
          <p:cNvPicPr>
            <a:picLocks noChangeAspect="1"/>
          </p:cNvPicPr>
          <p:nvPr/>
        </p:nvPicPr>
        <p:blipFill>
          <a:blip r:embed="rId2"/>
          <a:stretch>
            <a:fillRect/>
          </a:stretch>
        </p:blipFill>
        <p:spPr>
          <a:xfrm>
            <a:off x="609600" y="1293340"/>
            <a:ext cx="4813243" cy="5440320"/>
          </a:xfrm>
          <a:prstGeom prst="rect">
            <a:avLst/>
          </a:prstGeom>
        </p:spPr>
      </p:pic>
    </p:spTree>
    <p:extLst>
      <p:ext uri="{BB962C8B-B14F-4D97-AF65-F5344CB8AC3E}">
        <p14:creationId xmlns:p14="http://schemas.microsoft.com/office/powerpoint/2010/main" val="30106676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1206500"/>
            <a:ext cx="8942917" cy="923330"/>
          </a:xfrm>
          <a:prstGeom prst="rect">
            <a:avLst/>
          </a:prstGeom>
          <a:noFill/>
        </p:spPr>
        <p:txBody>
          <a:bodyPr wrap="square" rtlCol="0">
            <a:spAutoFit/>
          </a:bodyPr>
          <a:lstStyle/>
          <a:p>
            <a:pPr algn="ctr"/>
            <a:r>
              <a:rPr lang="en-US" sz="5400" b="1" i="1" dirty="0" smtClean="0">
                <a:solidFill>
                  <a:srgbClr val="FF0000"/>
                </a:solidFill>
              </a:rPr>
              <a:t>ANY QUESTIONS?</a:t>
            </a:r>
            <a:endParaRPr lang="en-US" sz="5400" b="1" i="1"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7106" y="2407778"/>
            <a:ext cx="4112704" cy="3500897"/>
          </a:xfrm>
          <a:prstGeom prst="rect">
            <a:avLst/>
          </a:prstGeom>
        </p:spPr>
      </p:pic>
    </p:spTree>
    <p:extLst>
      <p:ext uri="{BB962C8B-B14F-4D97-AF65-F5344CB8AC3E}">
        <p14:creationId xmlns:p14="http://schemas.microsoft.com/office/powerpoint/2010/main" val="1393355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325438"/>
            <a:ext cx="8942917" cy="1143000"/>
          </a:xfrm>
        </p:spPr>
        <p:txBody>
          <a:bodyPr/>
          <a:lstStyle/>
          <a:p>
            <a:r>
              <a:rPr lang="en-GB" dirty="0" smtClean="0">
                <a:latin typeface="+mj-lt"/>
              </a:rPr>
              <a:t>LESSON OBJECTIVES</a:t>
            </a:r>
            <a:endParaRPr lang="en-GB" dirty="0">
              <a:latin typeface="+mj-lt"/>
            </a:endParaRPr>
          </a:p>
        </p:txBody>
      </p:sp>
      <p:sp>
        <p:nvSpPr>
          <p:cNvPr id="3" name="TextBox 2"/>
          <p:cNvSpPr txBox="1"/>
          <p:nvPr/>
        </p:nvSpPr>
        <p:spPr>
          <a:xfrm>
            <a:off x="685800" y="1973293"/>
            <a:ext cx="8942917" cy="2375009"/>
          </a:xfrm>
          <a:prstGeom prst="rect">
            <a:avLst/>
          </a:prstGeom>
          <a:noFill/>
        </p:spPr>
        <p:txBody>
          <a:bodyPr wrap="square" rtlCol="0">
            <a:spAutoFit/>
          </a:bodyPr>
          <a:lstStyle/>
          <a:p>
            <a:pPr marL="342900" indent="-342900">
              <a:spcBef>
                <a:spcPts val="450"/>
              </a:spcBef>
              <a:buFont typeface="+mj-lt"/>
              <a:buAutoNum type="arabicPeriod"/>
              <a:tabLst>
                <a:tab pos="-457200" algn="l"/>
              </a:tabLst>
            </a:pPr>
            <a:r>
              <a:rPr lang="en-GB" sz="2800" dirty="0" smtClean="0">
                <a:solidFill>
                  <a:prstClr val="black"/>
                </a:solidFill>
                <a:ea typeface="Times New Roman" panose="02020603050405020304" pitchFamily="18" charset="0"/>
              </a:rPr>
              <a:t>Explain what Checkpoint and Checkpoint Plus is</a:t>
            </a:r>
          </a:p>
          <a:p>
            <a:pPr marL="342900" indent="-342900">
              <a:spcBef>
                <a:spcPts val="450"/>
              </a:spcBef>
              <a:buFont typeface="+mj-lt"/>
              <a:buAutoNum type="arabicPeriod"/>
              <a:tabLst>
                <a:tab pos="-457200" algn="l"/>
              </a:tabLst>
            </a:pPr>
            <a:r>
              <a:rPr lang="en-GB" sz="2800" dirty="0" smtClean="0">
                <a:solidFill>
                  <a:prstClr val="black"/>
                </a:solidFill>
                <a:ea typeface="Times New Roman" panose="02020603050405020304" pitchFamily="18" charset="0"/>
              </a:rPr>
              <a:t>Outline the eligibility criteria for Checkpoint and Checkpoint Plus</a:t>
            </a:r>
          </a:p>
          <a:p>
            <a:pPr marL="342900" indent="-342900">
              <a:spcBef>
                <a:spcPts val="450"/>
              </a:spcBef>
              <a:buFont typeface="+mj-lt"/>
              <a:buAutoNum type="arabicPeriod"/>
              <a:tabLst>
                <a:tab pos="-457200" algn="l"/>
              </a:tabLst>
            </a:pPr>
            <a:r>
              <a:rPr lang="en-GB" sz="2800" dirty="0" smtClean="0">
                <a:solidFill>
                  <a:prstClr val="black"/>
                </a:solidFill>
                <a:ea typeface="Times New Roman" panose="02020603050405020304" pitchFamily="18" charset="0"/>
              </a:rPr>
              <a:t>Have an understanding of the process to be undertaken during release from custody </a:t>
            </a:r>
          </a:p>
        </p:txBody>
      </p:sp>
    </p:spTree>
    <p:extLst>
      <p:ext uri="{BB962C8B-B14F-4D97-AF65-F5344CB8AC3E}">
        <p14:creationId xmlns:p14="http://schemas.microsoft.com/office/powerpoint/2010/main" val="1173285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325438"/>
            <a:ext cx="8942917" cy="1143000"/>
          </a:xfrm>
        </p:spPr>
        <p:txBody>
          <a:bodyPr/>
          <a:lstStyle/>
          <a:p>
            <a:r>
              <a:rPr lang="en-GB" dirty="0" smtClean="0"/>
              <a:t>What is CHECKPOINT?</a:t>
            </a:r>
            <a:endParaRPr lang="en-GB" dirty="0"/>
          </a:p>
        </p:txBody>
      </p:sp>
      <p:sp>
        <p:nvSpPr>
          <p:cNvPr id="3" name="TextBox 2"/>
          <p:cNvSpPr txBox="1"/>
          <p:nvPr/>
        </p:nvSpPr>
        <p:spPr>
          <a:xfrm>
            <a:off x="596899" y="1854200"/>
            <a:ext cx="8942917" cy="4401205"/>
          </a:xfrm>
          <a:prstGeom prst="rect">
            <a:avLst/>
          </a:prstGeom>
          <a:noFill/>
        </p:spPr>
        <p:txBody>
          <a:bodyPr wrap="square" rtlCol="0">
            <a:spAutoFit/>
          </a:bodyPr>
          <a:lstStyle/>
          <a:p>
            <a:pPr marL="457200" indent="-457200">
              <a:buFont typeface="+mj-lt"/>
              <a:buAutoNum type="arabicPeriod"/>
            </a:pPr>
            <a:r>
              <a:rPr lang="en-US" sz="2000" dirty="0" smtClean="0">
                <a:effectLst/>
              </a:rPr>
              <a:t>Surrey Checkpoint is a process whereby the decision to prosecute or issue an out of court disposal is deferred pending completion of checkpoint contract which will include conditions to target reasons for offending and the needs of </a:t>
            </a:r>
            <a:r>
              <a:rPr lang="en-US" sz="2000" smtClean="0">
                <a:effectLst/>
              </a:rPr>
              <a:t>the victim</a:t>
            </a:r>
            <a:endParaRPr lang="en-US" sz="2000" dirty="0" smtClean="0">
              <a:effectLst/>
            </a:endParaRPr>
          </a:p>
          <a:p>
            <a:pPr marL="457200" indent="-457200">
              <a:buFont typeface="+mj-lt"/>
              <a:buAutoNum type="arabicPeriod"/>
            </a:pPr>
            <a:r>
              <a:rPr lang="en-US" sz="2000" dirty="0" smtClean="0">
                <a:effectLst/>
              </a:rPr>
              <a:t>The program aims to reduce the number of victims of crime by reducing offending</a:t>
            </a:r>
          </a:p>
          <a:p>
            <a:pPr marL="457200" indent="-457200">
              <a:buFont typeface="+mj-lt"/>
              <a:buAutoNum type="arabicPeriod"/>
            </a:pPr>
            <a:r>
              <a:rPr lang="en-US" sz="2000" dirty="0" smtClean="0"/>
              <a:t>Surrey Checkpoint offers eligible offenders the opportunity to engage in this deferred prosecution scheme for lower level offences</a:t>
            </a:r>
          </a:p>
          <a:p>
            <a:pPr marL="457200" indent="-457200">
              <a:buFont typeface="+mj-lt"/>
              <a:buAutoNum type="arabicPeriod"/>
            </a:pPr>
            <a:r>
              <a:rPr lang="en-US" sz="2000" dirty="0" smtClean="0">
                <a:effectLst/>
              </a:rPr>
              <a:t>The eligibility criteria for the scheme will be similar to the YRI and WJI schemes with some minor differences which will be explained later</a:t>
            </a:r>
          </a:p>
          <a:p>
            <a:pPr marL="457200" indent="-457200">
              <a:buFont typeface="+mj-lt"/>
              <a:buAutoNum type="arabicPeriod"/>
            </a:pPr>
            <a:r>
              <a:rPr lang="en-US" sz="2000" dirty="0" smtClean="0"/>
              <a:t>Checkpoint will now include male detainees who meet the criteria</a:t>
            </a:r>
          </a:p>
          <a:p>
            <a:pPr marL="457200" indent="-457200">
              <a:buFont typeface="+mj-lt"/>
              <a:buAutoNum type="arabicPeriod"/>
            </a:pPr>
            <a:r>
              <a:rPr lang="en-US" sz="2000" dirty="0" smtClean="0">
                <a:effectLst/>
              </a:rPr>
              <a:t>Checkpoint will replace the WJI scheme.</a:t>
            </a:r>
          </a:p>
          <a:p>
            <a:endParaRPr lang="en-US" sz="2000" dirty="0"/>
          </a:p>
          <a:p>
            <a:endParaRPr lang="en-US" sz="2000" dirty="0">
              <a:effectLst/>
            </a:endParaRPr>
          </a:p>
        </p:txBody>
      </p:sp>
    </p:spTree>
    <p:extLst>
      <p:ext uri="{BB962C8B-B14F-4D97-AF65-F5344CB8AC3E}">
        <p14:creationId xmlns:p14="http://schemas.microsoft.com/office/powerpoint/2010/main" val="3977820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325438"/>
            <a:ext cx="8942917" cy="1143000"/>
          </a:xfrm>
        </p:spPr>
        <p:txBody>
          <a:bodyPr/>
          <a:lstStyle/>
          <a:p>
            <a:r>
              <a:rPr lang="en-GB" dirty="0" smtClean="0"/>
              <a:t>Why is Checkpoint being introduced in Surrey?</a:t>
            </a:r>
            <a:endParaRPr lang="en-GB" dirty="0"/>
          </a:p>
        </p:txBody>
      </p:sp>
      <p:sp>
        <p:nvSpPr>
          <p:cNvPr id="3" name="TextBox 2"/>
          <p:cNvSpPr txBox="1"/>
          <p:nvPr/>
        </p:nvSpPr>
        <p:spPr>
          <a:xfrm>
            <a:off x="596899" y="1854200"/>
            <a:ext cx="8942917" cy="3170099"/>
          </a:xfrm>
          <a:prstGeom prst="rect">
            <a:avLst/>
          </a:prstGeom>
          <a:noFill/>
        </p:spPr>
        <p:txBody>
          <a:bodyPr wrap="square" rtlCol="0">
            <a:spAutoFit/>
          </a:bodyPr>
          <a:lstStyle/>
          <a:p>
            <a:r>
              <a:rPr lang="en-US" sz="2000" b="1" i="1" dirty="0" smtClean="0">
                <a:solidFill>
                  <a:prstClr val="black"/>
                </a:solidFill>
              </a:rPr>
              <a:t>Surrey Checkpoint is a scheme based on Durham Constabulary’s existing checkpoint scheme but with some local adaptations.  </a:t>
            </a:r>
          </a:p>
          <a:p>
            <a:endParaRPr lang="en-US" sz="2000" b="1" i="1" dirty="0">
              <a:solidFill>
                <a:prstClr val="black"/>
              </a:solidFill>
            </a:endParaRPr>
          </a:p>
          <a:p>
            <a:r>
              <a:rPr lang="en-US" sz="2000" b="1" i="1" dirty="0" smtClean="0">
                <a:solidFill>
                  <a:prstClr val="black"/>
                </a:solidFill>
              </a:rPr>
              <a:t>The Scheme has been chosen by Surrey because interim results from an external evaluation by Cambridge University have shown a reduction in re-arrest of 11 per cent and proven reoffending reduction of 9.7 per cent.  </a:t>
            </a:r>
          </a:p>
          <a:p>
            <a:endParaRPr lang="en-US" sz="2000" b="1" i="1" dirty="0">
              <a:solidFill>
                <a:prstClr val="black"/>
              </a:solidFill>
            </a:endParaRPr>
          </a:p>
          <a:p>
            <a:r>
              <a:rPr lang="en-US" sz="2000" b="1" i="1" dirty="0" smtClean="0">
                <a:solidFill>
                  <a:prstClr val="black"/>
                </a:solidFill>
              </a:rPr>
              <a:t>Existing schemes in Surrey (Youth Restorative Intervention and Womens Justice Intervention) has proven a great success which as produced an 18 per cent reduction in reoffending and victim satisfaction of over 80 per cent. </a:t>
            </a:r>
            <a:endParaRPr lang="en-US" sz="2000" b="1" i="1" dirty="0">
              <a:solidFill>
                <a:prstClr val="black"/>
              </a:solidFill>
            </a:endParaRPr>
          </a:p>
        </p:txBody>
      </p:sp>
    </p:spTree>
    <p:extLst>
      <p:ext uri="{BB962C8B-B14F-4D97-AF65-F5344CB8AC3E}">
        <p14:creationId xmlns:p14="http://schemas.microsoft.com/office/powerpoint/2010/main" val="1488603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00" y="325438"/>
            <a:ext cx="8942917" cy="1143000"/>
          </a:xfrm>
        </p:spPr>
        <p:txBody>
          <a:bodyPr/>
          <a:lstStyle/>
          <a:p>
            <a:r>
              <a:rPr lang="en-GB" dirty="0" smtClean="0"/>
              <a:t>CHECKPOINT PLUS</a:t>
            </a:r>
            <a:endParaRPr lang="en-GB" dirty="0"/>
          </a:p>
        </p:txBody>
      </p:sp>
      <p:sp>
        <p:nvSpPr>
          <p:cNvPr id="3" name="TextBox 2"/>
          <p:cNvSpPr txBox="1"/>
          <p:nvPr/>
        </p:nvSpPr>
        <p:spPr>
          <a:xfrm>
            <a:off x="431801" y="1282700"/>
            <a:ext cx="8928100" cy="5324535"/>
          </a:xfrm>
          <a:prstGeom prst="rect">
            <a:avLst/>
          </a:prstGeom>
          <a:noFill/>
        </p:spPr>
        <p:txBody>
          <a:bodyPr wrap="square" rtlCol="0">
            <a:spAutoFit/>
          </a:bodyPr>
          <a:lstStyle/>
          <a:p>
            <a:r>
              <a:rPr lang="en-US" sz="2000" dirty="0" smtClean="0"/>
              <a:t>Surrey will include a Checkpoint Plus element to the scheme</a:t>
            </a:r>
          </a:p>
          <a:p>
            <a:endParaRPr lang="en-US" sz="2000" dirty="0">
              <a:effectLst/>
            </a:endParaRPr>
          </a:p>
          <a:p>
            <a:r>
              <a:rPr lang="en-US" sz="2000" dirty="0" smtClean="0"/>
              <a:t>Checkpoint Plus will include offenders with multiple disadvantage (see next slide)</a:t>
            </a:r>
          </a:p>
          <a:p>
            <a:endParaRPr lang="en-US" sz="2000" dirty="0">
              <a:effectLst/>
            </a:endParaRPr>
          </a:p>
          <a:p>
            <a:r>
              <a:rPr lang="en-US" sz="2000" dirty="0" smtClean="0"/>
              <a:t>This cohort of offenders will have an enhanced eligibility criteria including accepting offenders with numerous previous convictions</a:t>
            </a:r>
          </a:p>
          <a:p>
            <a:endParaRPr lang="en-US" sz="2000" dirty="0"/>
          </a:p>
          <a:p>
            <a:r>
              <a:rPr lang="en-US" sz="2000" dirty="0" smtClean="0"/>
              <a:t>The cohort will initially consist of women offenders, women domestic abuse offenders and care leavers but the plan is to increase this cohort in the future</a:t>
            </a:r>
          </a:p>
          <a:p>
            <a:endParaRPr lang="en-US" sz="2000" dirty="0">
              <a:effectLst/>
            </a:endParaRPr>
          </a:p>
          <a:p>
            <a:r>
              <a:rPr lang="en-US" sz="2000" dirty="0" smtClean="0"/>
              <a:t>Checkpoint Plus will initially only be open to female detainees and male or female care leavers</a:t>
            </a:r>
          </a:p>
          <a:p>
            <a:endParaRPr lang="en-US" sz="2000" dirty="0"/>
          </a:p>
          <a:p>
            <a:r>
              <a:rPr lang="en-US" sz="2000" dirty="0" smtClean="0"/>
              <a:t>Care leavers are those that the SCS has statutory responsibility for (they will self-declare that they are care leavers and it is anticipated that the numbers will be </a:t>
            </a:r>
            <a:r>
              <a:rPr lang="en-US" sz="2000" smtClean="0"/>
              <a:t>low).</a:t>
            </a:r>
            <a:endParaRPr lang="en-US" sz="2000" dirty="0" smtClean="0"/>
          </a:p>
          <a:p>
            <a:endParaRPr lang="en-US" sz="2000" b="1" i="1" dirty="0">
              <a:solidFill>
                <a:prstClr val="black"/>
              </a:solidFill>
            </a:endParaRPr>
          </a:p>
          <a:p>
            <a:endParaRPr lang="en-US" sz="2000" b="1" i="1" dirty="0">
              <a:solidFill>
                <a:prstClr val="black"/>
              </a:solidFill>
            </a:endParaRPr>
          </a:p>
        </p:txBody>
      </p:sp>
    </p:spTree>
    <p:extLst>
      <p:ext uri="{BB962C8B-B14F-4D97-AF65-F5344CB8AC3E}">
        <p14:creationId xmlns:p14="http://schemas.microsoft.com/office/powerpoint/2010/main" val="644829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MULTIPLE DISADVANTAGE</a:t>
            </a:r>
            <a:endParaRPr lang="en-GB" dirty="0"/>
          </a:p>
        </p:txBody>
      </p:sp>
      <p:sp>
        <p:nvSpPr>
          <p:cNvPr id="3" name="TextBox 2"/>
          <p:cNvSpPr txBox="1"/>
          <p:nvPr/>
        </p:nvSpPr>
        <p:spPr>
          <a:xfrm>
            <a:off x="431801" y="1282700"/>
            <a:ext cx="8928100" cy="4832092"/>
          </a:xfrm>
          <a:prstGeom prst="rect">
            <a:avLst/>
          </a:prstGeom>
          <a:noFill/>
        </p:spPr>
        <p:txBody>
          <a:bodyPr wrap="square" rtlCol="0">
            <a:spAutoFit/>
          </a:bodyPr>
          <a:lstStyle/>
          <a:p>
            <a:r>
              <a:rPr lang="en-US" sz="3600" dirty="0" smtClean="0">
                <a:solidFill>
                  <a:prstClr val="black"/>
                </a:solidFill>
              </a:rPr>
              <a:t>Examples of Multiple Disadvantage includes but is not limited to:</a:t>
            </a:r>
          </a:p>
          <a:p>
            <a:endParaRPr lang="en-US" sz="3600" dirty="0">
              <a:solidFill>
                <a:prstClr val="black"/>
              </a:solidFill>
            </a:endParaRPr>
          </a:p>
          <a:p>
            <a:pPr marL="342900" indent="-342900">
              <a:buFont typeface="Arial" panose="020B0604020202020204" pitchFamily="34" charset="0"/>
              <a:buChar char="•"/>
            </a:pPr>
            <a:r>
              <a:rPr lang="en-US" sz="3600" dirty="0" smtClean="0">
                <a:solidFill>
                  <a:prstClr val="black"/>
                </a:solidFill>
              </a:rPr>
              <a:t>Homelessness</a:t>
            </a:r>
          </a:p>
          <a:p>
            <a:pPr marL="342900" indent="-342900">
              <a:buFont typeface="Arial" panose="020B0604020202020204" pitchFamily="34" charset="0"/>
              <a:buChar char="•"/>
            </a:pPr>
            <a:r>
              <a:rPr lang="en-US" sz="3600" dirty="0" smtClean="0">
                <a:solidFill>
                  <a:prstClr val="black"/>
                </a:solidFill>
              </a:rPr>
              <a:t>Alcohol abuse</a:t>
            </a:r>
          </a:p>
          <a:p>
            <a:pPr marL="342900" indent="-342900">
              <a:buFont typeface="Arial" panose="020B0604020202020204" pitchFamily="34" charset="0"/>
              <a:buChar char="•"/>
            </a:pPr>
            <a:r>
              <a:rPr lang="en-US" sz="3600" dirty="0" smtClean="0">
                <a:solidFill>
                  <a:prstClr val="black"/>
                </a:solidFill>
              </a:rPr>
              <a:t>Drug Abuse</a:t>
            </a:r>
          </a:p>
          <a:p>
            <a:pPr marL="342900" indent="-342900">
              <a:buFont typeface="Arial" panose="020B0604020202020204" pitchFamily="34" charset="0"/>
              <a:buChar char="•"/>
            </a:pPr>
            <a:r>
              <a:rPr lang="en-US" sz="3600" dirty="0" smtClean="0">
                <a:solidFill>
                  <a:prstClr val="black"/>
                </a:solidFill>
              </a:rPr>
              <a:t>Subject to Domestic Abuse</a:t>
            </a:r>
          </a:p>
          <a:p>
            <a:pPr marL="342900" indent="-342900">
              <a:buFont typeface="Arial" panose="020B0604020202020204" pitchFamily="34" charset="0"/>
              <a:buChar char="•"/>
            </a:pPr>
            <a:r>
              <a:rPr lang="en-US" sz="3600" dirty="0" smtClean="0">
                <a:solidFill>
                  <a:prstClr val="black"/>
                </a:solidFill>
              </a:rPr>
              <a:t>Known to the Criminal Justice System </a:t>
            </a:r>
            <a:endParaRPr lang="en-US" sz="3600" dirty="0">
              <a:solidFill>
                <a:prstClr val="black"/>
              </a:solidFill>
            </a:endParaRPr>
          </a:p>
          <a:p>
            <a:endParaRPr lang="en-US" sz="2000" b="1" i="1" dirty="0">
              <a:solidFill>
                <a:prstClr val="black"/>
              </a:solidFill>
            </a:endParaRPr>
          </a:p>
        </p:txBody>
      </p:sp>
    </p:spTree>
    <p:extLst>
      <p:ext uri="{BB962C8B-B14F-4D97-AF65-F5344CB8AC3E}">
        <p14:creationId xmlns:p14="http://schemas.microsoft.com/office/powerpoint/2010/main" val="4212440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899" y="82689"/>
            <a:ext cx="8942917" cy="831711"/>
          </a:xfrm>
        </p:spPr>
        <p:txBody>
          <a:bodyPr/>
          <a:lstStyle/>
          <a:p>
            <a:r>
              <a:rPr lang="en-GB" dirty="0" smtClean="0"/>
              <a:t>Checkpoint and Checkpoint Plus – Eligibility </a:t>
            </a:r>
            <a:endParaRPr lang="en-GB" dirty="0"/>
          </a:p>
        </p:txBody>
      </p:sp>
      <p:sp>
        <p:nvSpPr>
          <p:cNvPr id="3" name="TextBox 2"/>
          <p:cNvSpPr txBox="1"/>
          <p:nvPr/>
        </p:nvSpPr>
        <p:spPr>
          <a:xfrm>
            <a:off x="596898" y="1695589"/>
            <a:ext cx="8942917" cy="4370427"/>
          </a:xfrm>
          <a:prstGeom prst="rect">
            <a:avLst/>
          </a:prstGeom>
          <a:noFill/>
        </p:spPr>
        <p:txBody>
          <a:bodyPr wrap="square" rtlCol="0">
            <a:spAutoFit/>
          </a:bodyPr>
          <a:lstStyle/>
          <a:p>
            <a:pPr marL="342900" lvl="0" indent="-342900">
              <a:buFont typeface="Arial" panose="020B0604020202020204" pitchFamily="34" charset="0"/>
              <a:buChar char="•"/>
            </a:pPr>
            <a:r>
              <a:rPr lang="en-GB" sz="2000" dirty="0"/>
              <a:t>Offended in Surrey</a:t>
            </a:r>
          </a:p>
          <a:p>
            <a:pPr marL="342900" lvl="0" indent="-342900">
              <a:buFont typeface="Arial" panose="020B0604020202020204" pitchFamily="34" charset="0"/>
              <a:buChar char="•"/>
            </a:pPr>
            <a:r>
              <a:rPr lang="en-GB" sz="2000" dirty="0"/>
              <a:t>Live in Surrey</a:t>
            </a:r>
          </a:p>
          <a:p>
            <a:pPr marL="342900" lvl="0" indent="-342900">
              <a:buFont typeface="Arial" panose="020B0604020202020204" pitchFamily="34" charset="0"/>
              <a:buChar char="•"/>
            </a:pPr>
            <a:r>
              <a:rPr lang="en-GB" sz="2000" dirty="0"/>
              <a:t>18 or over </a:t>
            </a:r>
          </a:p>
          <a:p>
            <a:pPr marL="342900" lvl="0" indent="-342900">
              <a:buFont typeface="Arial" panose="020B0604020202020204" pitchFamily="34" charset="0"/>
              <a:buChar char="•"/>
            </a:pPr>
            <a:r>
              <a:rPr lang="en-GB" sz="2000" dirty="0"/>
              <a:t>Has not had a Checkpoint disposal in the past 12 </a:t>
            </a:r>
            <a:r>
              <a:rPr lang="en-GB" sz="2000" dirty="0" smtClean="0"/>
              <a:t>months</a:t>
            </a:r>
            <a:endParaRPr lang="en-GB" sz="2000" dirty="0"/>
          </a:p>
          <a:p>
            <a:pPr marL="342900" lvl="0" indent="-342900">
              <a:buFont typeface="Arial" panose="020B0604020202020204" pitchFamily="34" charset="0"/>
              <a:buChar char="•"/>
            </a:pPr>
            <a:r>
              <a:rPr lang="en-GB" sz="2000" dirty="0"/>
              <a:t>Not be subject to an order imposed by the courts. (Exemptions for non like offences authorised by an Insp. Not civil orders such as DVPN)</a:t>
            </a:r>
          </a:p>
          <a:p>
            <a:pPr marL="342900" lvl="0" indent="-342900">
              <a:buFont typeface="Arial" panose="020B0604020202020204" pitchFamily="34" charset="0"/>
              <a:buChar char="•"/>
            </a:pPr>
            <a:r>
              <a:rPr lang="en-GB" sz="2000" dirty="0"/>
              <a:t>Admissions – The subject has to admit the offence. (offenders must be interviewed except Sec </a:t>
            </a:r>
            <a:r>
              <a:rPr lang="en-GB" sz="2000" dirty="0" smtClean="0"/>
              <a:t>5 POA </a:t>
            </a:r>
            <a:r>
              <a:rPr lang="en-GB" sz="2000" dirty="0"/>
              <a:t>and D&amp;D</a:t>
            </a:r>
            <a:r>
              <a:rPr lang="en-GB" sz="2000" dirty="0" smtClean="0"/>
              <a:t>)</a:t>
            </a:r>
            <a:endParaRPr lang="en-GB" sz="2000" dirty="0"/>
          </a:p>
          <a:p>
            <a:pPr marL="342900" lvl="0" indent="-342900">
              <a:buFont typeface="Arial" panose="020B0604020202020204" pitchFamily="34" charset="0"/>
              <a:buChar char="•"/>
            </a:pPr>
            <a:r>
              <a:rPr lang="en-GB" sz="2000" dirty="0"/>
              <a:t>The Crown Prosecution Service charging guidelines must be met:</a:t>
            </a:r>
          </a:p>
          <a:p>
            <a:pPr lvl="0"/>
            <a:r>
              <a:rPr lang="en-GB" sz="2000" dirty="0" smtClean="0"/>
              <a:t>	There </a:t>
            </a:r>
            <a:r>
              <a:rPr lang="en-GB" sz="2000" dirty="0"/>
              <a:t>must be sufficient evidence to charge and;</a:t>
            </a:r>
          </a:p>
          <a:p>
            <a:pPr lvl="0"/>
            <a:r>
              <a:rPr lang="en-GB" sz="2000" dirty="0" smtClean="0"/>
              <a:t>	Be </a:t>
            </a:r>
            <a:r>
              <a:rPr lang="en-GB" sz="2000" dirty="0"/>
              <a:t>in the public interest to do </a:t>
            </a:r>
            <a:r>
              <a:rPr lang="en-GB" sz="2000" dirty="0" smtClean="0"/>
              <a:t>so </a:t>
            </a:r>
            <a:endParaRPr lang="en-GB" sz="2000" dirty="0"/>
          </a:p>
          <a:p>
            <a:pPr marL="342900" lvl="0" indent="-342900">
              <a:buFont typeface="Arial" panose="020B0604020202020204" pitchFamily="34" charset="0"/>
              <a:buChar char="•"/>
            </a:pPr>
            <a:r>
              <a:rPr lang="en-GB" sz="2000" dirty="0"/>
              <a:t>Have committed an offence which is eligible for an out of court disposal  </a:t>
            </a:r>
          </a:p>
          <a:p>
            <a:pPr marL="342900" lvl="0" indent="-342900">
              <a:buFont typeface="Arial" panose="020B0604020202020204" pitchFamily="34" charset="0"/>
              <a:buChar char="•"/>
            </a:pPr>
            <a:r>
              <a:rPr lang="en-GB" sz="2000" dirty="0"/>
              <a:t>No more than 3 Previous convictions </a:t>
            </a:r>
            <a:r>
              <a:rPr lang="en-GB" sz="2000" dirty="0" smtClean="0"/>
              <a:t>(men only)</a:t>
            </a:r>
            <a:endParaRPr lang="en-GB" sz="2000" dirty="0"/>
          </a:p>
          <a:p>
            <a:endParaRPr lang="en-US" sz="2000" dirty="0">
              <a:solidFill>
                <a:prstClr val="black"/>
              </a:solidFill>
            </a:endParaRPr>
          </a:p>
        </p:txBody>
      </p:sp>
    </p:spTree>
    <p:extLst>
      <p:ext uri="{BB962C8B-B14F-4D97-AF65-F5344CB8AC3E}">
        <p14:creationId xmlns:p14="http://schemas.microsoft.com/office/powerpoint/2010/main" val="218789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899" y="82689"/>
            <a:ext cx="8942917" cy="831711"/>
          </a:xfrm>
        </p:spPr>
        <p:txBody>
          <a:bodyPr/>
          <a:lstStyle/>
          <a:p>
            <a:r>
              <a:rPr lang="en-GB" dirty="0" smtClean="0"/>
              <a:t>Checkpoint Plus – Additional Eligibility </a:t>
            </a:r>
            <a:endParaRPr lang="en-GB" dirty="0"/>
          </a:p>
        </p:txBody>
      </p:sp>
      <p:sp>
        <p:nvSpPr>
          <p:cNvPr id="3" name="TextBox 2"/>
          <p:cNvSpPr txBox="1"/>
          <p:nvPr/>
        </p:nvSpPr>
        <p:spPr>
          <a:xfrm>
            <a:off x="596898" y="1695589"/>
            <a:ext cx="8942917" cy="4093428"/>
          </a:xfrm>
          <a:prstGeom prst="rect">
            <a:avLst/>
          </a:prstGeom>
          <a:noFill/>
        </p:spPr>
        <p:txBody>
          <a:bodyPr wrap="square" rtlCol="0">
            <a:spAutoFit/>
          </a:bodyPr>
          <a:lstStyle/>
          <a:p>
            <a:r>
              <a:rPr lang="en-GB" sz="2400" dirty="0"/>
              <a:t>The eligibility criteria is widened for offenders with multiple </a:t>
            </a:r>
            <a:r>
              <a:rPr lang="en-GB" sz="2400" dirty="0" smtClean="0"/>
              <a:t>disadvantage:</a:t>
            </a:r>
          </a:p>
          <a:p>
            <a:r>
              <a:rPr lang="en-GB" sz="2400" dirty="0" smtClean="0"/>
              <a:t> </a:t>
            </a:r>
            <a:endParaRPr lang="en-GB" sz="2400" dirty="0"/>
          </a:p>
          <a:p>
            <a:pPr marL="342900" indent="-342900">
              <a:buFont typeface="Arial" panose="020B0604020202020204" pitchFamily="34" charset="0"/>
              <a:buChar char="•"/>
            </a:pPr>
            <a:r>
              <a:rPr lang="en-GB" sz="2400" dirty="0"/>
              <a:t>The restrictions on number of previous convictions is </a:t>
            </a:r>
            <a:r>
              <a:rPr lang="en-GB" sz="2400" dirty="0" smtClean="0"/>
              <a:t>removed</a:t>
            </a:r>
            <a:endParaRPr lang="en-GB" sz="2400" dirty="0"/>
          </a:p>
          <a:p>
            <a:pPr marL="342900" indent="-342900">
              <a:buFont typeface="Arial" panose="020B0604020202020204" pitchFamily="34" charset="0"/>
              <a:buChar char="•"/>
            </a:pPr>
            <a:r>
              <a:rPr lang="en-GB" sz="2400" dirty="0"/>
              <a:t>The restriction on only one Checkpoint outcome in 12 months is </a:t>
            </a:r>
            <a:r>
              <a:rPr lang="en-GB" sz="2400" dirty="0" smtClean="0"/>
              <a:t>removed</a:t>
            </a:r>
            <a:endParaRPr lang="en-GB" sz="2400" dirty="0"/>
          </a:p>
          <a:p>
            <a:pPr marL="342900" indent="-342900">
              <a:buFont typeface="Arial" panose="020B0604020202020204" pitchFamily="34" charset="0"/>
              <a:buChar char="•"/>
            </a:pPr>
            <a:r>
              <a:rPr lang="en-GB" sz="2400" dirty="0"/>
              <a:t>These cases will go before a multiagency panel who can also use Conditional Cautions or decide to send back to the officer for a charging </a:t>
            </a:r>
            <a:r>
              <a:rPr lang="en-GB" sz="2400" dirty="0" smtClean="0"/>
              <a:t>decision</a:t>
            </a:r>
            <a:endParaRPr lang="en-GB" sz="2400" dirty="0"/>
          </a:p>
          <a:p>
            <a:pPr marL="342900" indent="-342900">
              <a:buFont typeface="Arial" panose="020B0604020202020204" pitchFamily="34" charset="0"/>
              <a:buChar char="•"/>
            </a:pPr>
            <a:r>
              <a:rPr lang="en-GB" sz="2400" dirty="0"/>
              <a:t>No conditional cautions can be given for </a:t>
            </a:r>
            <a:r>
              <a:rPr lang="en-GB" sz="2400" dirty="0" smtClean="0"/>
              <a:t>DA.</a:t>
            </a:r>
            <a:endParaRPr lang="en-GB" sz="2400" dirty="0"/>
          </a:p>
          <a:p>
            <a:endParaRPr lang="en-US" sz="2000" dirty="0">
              <a:solidFill>
                <a:prstClr val="black"/>
              </a:solidFill>
            </a:endParaRPr>
          </a:p>
        </p:txBody>
      </p:sp>
    </p:spTree>
    <p:extLst>
      <p:ext uri="{BB962C8B-B14F-4D97-AF65-F5344CB8AC3E}">
        <p14:creationId xmlns:p14="http://schemas.microsoft.com/office/powerpoint/2010/main" val="118103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USTODY TRAINING POWERPOIN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USTODY TRAINING POWERPOINT THEME" id="{1E103BE1-2158-4446-B92F-5DBFAC1D6CFE}" vid="{4E47E165-8D24-4F26-8357-FCC2AEC34D4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661</TotalTime>
  <Words>1505</Words>
  <Application>Microsoft Office PowerPoint</Application>
  <PresentationFormat>Widescreen</PresentationFormat>
  <Paragraphs>177</Paragraphs>
  <Slides>26</Slides>
  <Notes>2</Notes>
  <HiddenSlides>2</HiddenSlides>
  <MMClips>1</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Calibri</vt:lpstr>
      <vt:lpstr>Calibri Light</vt:lpstr>
      <vt:lpstr>Times New Roman</vt:lpstr>
      <vt:lpstr>CUSTODY TRAINING POWERPOINT THEME</vt:lpstr>
      <vt:lpstr>Custom Design</vt:lpstr>
      <vt:lpstr>CHECKPOINT</vt:lpstr>
      <vt:lpstr>LESSON AIM</vt:lpstr>
      <vt:lpstr>LESSON OBJECTIVES</vt:lpstr>
      <vt:lpstr>What is CHECKPOINT?</vt:lpstr>
      <vt:lpstr>Why is Checkpoint being introduced in Surrey?</vt:lpstr>
      <vt:lpstr>CHECKPOINT PLUS</vt:lpstr>
      <vt:lpstr>MULTIPLE DISADVANTAGE</vt:lpstr>
      <vt:lpstr>Checkpoint and Checkpoint Plus – Eligibility </vt:lpstr>
      <vt:lpstr>Checkpoint Plus – Additional Eligibility </vt:lpstr>
      <vt:lpstr>CHECKPOINT – DOES NOT INCLUDE:</vt:lpstr>
      <vt:lpstr>CHECKPOINT – INCLUDED OFFENCES</vt:lpstr>
      <vt:lpstr>CHECKPOINT FLOW CHART</vt:lpstr>
      <vt:lpstr>Delivery of the Checkpoint Scheme</vt:lpstr>
      <vt:lpstr>Offender Pays Scheme : Druglink </vt:lpstr>
      <vt:lpstr>Checkpoint Governance</vt:lpstr>
      <vt:lpstr>Out of Court Disposals</vt:lpstr>
      <vt:lpstr>Streamlining Out of Court Disposals </vt:lpstr>
      <vt:lpstr>Strategic Principals behind the changes</vt:lpstr>
      <vt:lpstr>NICHE – Disposal Screens</vt:lpstr>
      <vt:lpstr>NICHE – Disposal Template</vt:lpstr>
      <vt:lpstr>Niche – Managing Unit Selection</vt:lpstr>
      <vt:lpstr>Niche – Create workflow</vt:lpstr>
      <vt:lpstr>Workflow Template</vt:lpstr>
      <vt:lpstr> Checkpoint Flag on Niche </vt:lpstr>
      <vt:lpstr>Checkpoint Flag</vt:lpstr>
      <vt:lpstr>PowerPoint Presentation</vt:lpstr>
    </vt:vector>
  </TitlesOfParts>
  <Company>Surrey Police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Voluntary Attendance</dc:title>
  <dc:creator>Stevens, Peter 40024</dc:creator>
  <cp:lastModifiedBy>Cathy Burrows</cp:lastModifiedBy>
  <cp:revision>92</cp:revision>
  <cp:lastPrinted>2018-11-01T06:55:48Z</cp:lastPrinted>
  <dcterms:created xsi:type="dcterms:W3CDTF">2018-06-14T07:35:18Z</dcterms:created>
  <dcterms:modified xsi:type="dcterms:W3CDTF">2019-06-18T11:45:02Z</dcterms:modified>
</cp:coreProperties>
</file>